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2" r:id="rId1"/>
    <p:sldMasterId id="2147483664" r:id="rId2"/>
  </p:sldMasterIdLst>
  <p:notesMasterIdLst>
    <p:notesMasterId r:id="rId43"/>
  </p:notesMasterIdLst>
  <p:sldIdLst>
    <p:sldId id="256" r:id="rId3"/>
    <p:sldId id="363" r:id="rId4"/>
    <p:sldId id="321" r:id="rId5"/>
    <p:sldId id="336" r:id="rId6"/>
    <p:sldId id="337" r:id="rId7"/>
    <p:sldId id="339" r:id="rId8"/>
    <p:sldId id="309" r:id="rId9"/>
    <p:sldId id="349" r:id="rId10"/>
    <p:sldId id="350" r:id="rId11"/>
    <p:sldId id="259" r:id="rId12"/>
    <p:sldId id="369" r:id="rId13"/>
    <p:sldId id="374" r:id="rId14"/>
    <p:sldId id="362" r:id="rId15"/>
    <p:sldId id="303" r:id="rId16"/>
    <p:sldId id="289" r:id="rId17"/>
    <p:sldId id="310" r:id="rId18"/>
    <p:sldId id="264" r:id="rId19"/>
    <p:sldId id="327" r:id="rId20"/>
    <p:sldId id="375" r:id="rId21"/>
    <p:sldId id="364" r:id="rId22"/>
    <p:sldId id="373" r:id="rId23"/>
    <p:sldId id="365" r:id="rId24"/>
    <p:sldId id="341" r:id="rId25"/>
    <p:sldId id="311" r:id="rId26"/>
    <p:sldId id="322" r:id="rId27"/>
    <p:sldId id="312" r:id="rId28"/>
    <p:sldId id="330" r:id="rId29"/>
    <p:sldId id="367" r:id="rId30"/>
    <p:sldId id="376" r:id="rId31"/>
    <p:sldId id="277" r:id="rId32"/>
    <p:sldId id="272" r:id="rId33"/>
    <p:sldId id="279" r:id="rId34"/>
    <p:sldId id="354" r:id="rId35"/>
    <p:sldId id="324" r:id="rId36"/>
    <p:sldId id="280" r:id="rId37"/>
    <p:sldId id="372" r:id="rId38"/>
    <p:sldId id="370" r:id="rId39"/>
    <p:sldId id="300" r:id="rId40"/>
    <p:sldId id="326" r:id="rId41"/>
    <p:sldId id="377" r:id="rId42"/>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756" autoAdjust="0"/>
    <p:restoredTop sz="70018" autoAdjust="0"/>
  </p:normalViewPr>
  <p:slideViewPr>
    <p:cSldViewPr>
      <p:cViewPr varScale="1">
        <p:scale>
          <a:sx n="52" d="100"/>
          <a:sy n="52" d="100"/>
        </p:scale>
        <p:origin x="1224" y="54"/>
      </p:cViewPr>
      <p:guideLst>
        <p:guide orient="horz" pos="2160"/>
        <p:guide pos="384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notesMaster" Target="notesMasters/notesMaster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theme" Target="theme/theme1.xml"/><Relationship Id="rId20" Type="http://schemas.openxmlformats.org/officeDocument/2006/relationships/slide" Target="slides/slide18.xml"/><Relationship Id="rId41" Type="http://schemas.openxmlformats.org/officeDocument/2006/relationships/slide" Target="slides/slide3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1243F20-7B5F-49E4-985D-BEB4253963F3}" type="datetimeFigureOut">
              <a:rPr lang="fr-FR" smtClean="0"/>
              <a:pPr/>
              <a:t>06/01/2023</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commentair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74BD0D7-0D9F-4D34-AE75-DF05F8DD5558}" type="slidenum">
              <a:rPr lang="fr-FR" smtClean="0"/>
              <a:pPr/>
              <a:t>‹N°›</a:t>
            </a:fld>
            <a:endParaRPr lang="fr-FR"/>
          </a:p>
        </p:txBody>
      </p:sp>
    </p:spTree>
    <p:extLst>
      <p:ext uri="{BB962C8B-B14F-4D97-AF65-F5344CB8AC3E}">
        <p14:creationId xmlns:p14="http://schemas.microsoft.com/office/powerpoint/2010/main" val="34116366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commentair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dirty="0" smtClean="0"/>
              <a:t>Connaissez vous Global Mapper ? un autre logiciel </a:t>
            </a:r>
            <a:r>
              <a:rPr lang="fr-FR" dirty="0" err="1" smtClean="0"/>
              <a:t>carto</a:t>
            </a:r>
            <a:r>
              <a:rPr lang="fr-FR" dirty="0" smtClean="0"/>
              <a:t> ?</a:t>
            </a:r>
          </a:p>
          <a:p>
            <a:endParaRPr lang="fr-FR" dirty="0" smtClean="0"/>
          </a:p>
          <a:p>
            <a:r>
              <a:rPr lang="fr-FR" dirty="0" smtClean="0"/>
              <a:t>Lever la main pour poser des</a:t>
            </a:r>
            <a:r>
              <a:rPr lang="fr-FR" baseline="0" dirty="0" smtClean="0"/>
              <a:t> questions, les autres sont attentifs à la question / réponse</a:t>
            </a:r>
          </a:p>
          <a:p>
            <a:endParaRPr lang="fr-FR" baseline="0" dirty="0" smtClean="0"/>
          </a:p>
          <a:p>
            <a:r>
              <a:rPr lang="fr-FR" baseline="0" dirty="0" smtClean="0"/>
              <a:t>But du cours : voir l’essentiel pour notre usage</a:t>
            </a:r>
            <a:endParaRPr lang="fr-FR" dirty="0" smtClean="0"/>
          </a:p>
        </p:txBody>
      </p:sp>
      <p:sp>
        <p:nvSpPr>
          <p:cNvPr id="4" name="Espace réservé du numéro de diapositive 3"/>
          <p:cNvSpPr>
            <a:spLocks noGrp="1"/>
          </p:cNvSpPr>
          <p:nvPr>
            <p:ph type="sldNum" sz="quarter" idx="10"/>
          </p:nvPr>
        </p:nvSpPr>
        <p:spPr/>
        <p:txBody>
          <a:bodyPr/>
          <a:lstStyle/>
          <a:p>
            <a:fld id="{474BD0D7-0D9F-4D34-AE75-DF05F8DD5558}" type="slidenum">
              <a:rPr lang="fr-FR" smtClean="0"/>
              <a:pPr/>
              <a:t>1</a:t>
            </a:fld>
            <a:endParaRPr lang="fr-FR"/>
          </a:p>
        </p:txBody>
      </p:sp>
    </p:spTree>
    <p:extLst>
      <p:ext uri="{BB962C8B-B14F-4D97-AF65-F5344CB8AC3E}">
        <p14:creationId xmlns:p14="http://schemas.microsoft.com/office/powerpoint/2010/main" val="11785421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smtClean="0"/>
              <a:t>Chaque fichier importé est une couche,</a:t>
            </a:r>
            <a:r>
              <a:rPr lang="fr-FR" baseline="0" dirty="0" smtClean="0"/>
              <a:t> </a:t>
            </a:r>
            <a:r>
              <a:rPr lang="fr-FR" dirty="0" smtClean="0"/>
              <a:t>Les couches se superposent</a:t>
            </a:r>
          </a:p>
          <a:p>
            <a:pPr lvl="0"/>
            <a:r>
              <a:rPr lang="fr-FR" dirty="0" smtClean="0"/>
              <a:t>Une couche peut comporter plusieurs éléments.</a:t>
            </a:r>
          </a:p>
          <a:p>
            <a:pPr hangingPunct="0"/>
            <a:endParaRPr lang="fr-FR" sz="1200" kern="1200" dirty="0" smtClean="0">
              <a:solidFill>
                <a:schemeClr val="tx1"/>
              </a:solidFill>
              <a:effectLst/>
              <a:latin typeface="+mn-lt"/>
              <a:ea typeface="+mn-ea"/>
              <a:cs typeface="+mn-cs"/>
            </a:endParaRPr>
          </a:p>
          <a:p>
            <a:pPr lvl="0"/>
            <a:r>
              <a:rPr lang="fr-FR" dirty="0" smtClean="0"/>
              <a:t>Le</a:t>
            </a:r>
            <a:r>
              <a:rPr lang="fr-FR" baseline="0" dirty="0" smtClean="0"/>
              <a:t> centre de contrôle affiche les couches</a:t>
            </a:r>
            <a:endParaRPr lang="fr-FR"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dirty="0" smtClean="0">
                <a:solidFill>
                  <a:schemeClr val="tx1"/>
                </a:solidFill>
                <a:effectLst/>
                <a:latin typeface="+mn-lt"/>
                <a:ea typeface="+mn-ea"/>
                <a:cs typeface="+mn-cs"/>
              </a:rPr>
              <a:t>L’ordre</a:t>
            </a:r>
            <a:r>
              <a:rPr lang="fr-FR" sz="1200" kern="1200" baseline="0" dirty="0" smtClean="0">
                <a:solidFill>
                  <a:schemeClr val="tx1"/>
                </a:solidFill>
                <a:effectLst/>
                <a:latin typeface="+mn-lt"/>
                <a:ea typeface="+mn-ea"/>
                <a:cs typeface="+mn-cs"/>
              </a:rPr>
              <a:t> des couches dans le centre de contrôle peut être inversé</a:t>
            </a:r>
            <a:endParaRPr lang="fr-FR" sz="1200" kern="1200" dirty="0" smtClean="0">
              <a:solidFill>
                <a:schemeClr val="tx1"/>
              </a:solidFill>
              <a:effectLst/>
              <a:latin typeface="+mn-lt"/>
              <a:ea typeface="+mn-ea"/>
              <a:cs typeface="+mn-cs"/>
            </a:endParaRPr>
          </a:p>
          <a:p>
            <a:pPr hangingPunct="0"/>
            <a:endParaRPr lang="fr-FR" sz="1200" kern="1200" dirty="0" smtClean="0">
              <a:solidFill>
                <a:schemeClr val="tx1"/>
              </a:solidFill>
              <a:effectLst/>
              <a:latin typeface="+mn-lt"/>
              <a:ea typeface="+mn-ea"/>
              <a:cs typeface="+mn-cs"/>
            </a:endParaRPr>
          </a:p>
        </p:txBody>
      </p:sp>
      <p:sp>
        <p:nvSpPr>
          <p:cNvPr id="4" name="Espace réservé du numéro de diapositive 3"/>
          <p:cNvSpPr>
            <a:spLocks noGrp="1"/>
          </p:cNvSpPr>
          <p:nvPr>
            <p:ph type="sldNum" sz="quarter" idx="10"/>
          </p:nvPr>
        </p:nvSpPr>
        <p:spPr/>
        <p:txBody>
          <a:bodyPr/>
          <a:lstStyle/>
          <a:p>
            <a:fld id="{474BD0D7-0D9F-4D34-AE75-DF05F8DD5558}" type="slidenum">
              <a:rPr lang="fr-FR" smtClean="0"/>
              <a:pPr/>
              <a:t>10</a:t>
            </a:fld>
            <a:endParaRPr lang="fr-FR"/>
          </a:p>
        </p:txBody>
      </p:sp>
    </p:spTree>
    <p:extLst>
      <p:ext uri="{BB962C8B-B14F-4D97-AF65-F5344CB8AC3E}">
        <p14:creationId xmlns:p14="http://schemas.microsoft.com/office/powerpoint/2010/main" val="10875254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commentaires 2"/>
          <p:cNvSpPr>
            <a:spLocks noGrp="1"/>
          </p:cNvSpPr>
          <p:nvPr>
            <p:ph type="body" idx="1"/>
          </p:nvPr>
        </p:nvSpPr>
        <p:spPr/>
        <p:txBody>
          <a:bodyPr/>
          <a:lstStyle/>
          <a:p>
            <a:r>
              <a:rPr lang="fr-FR" dirty="0" err="1" smtClean="0"/>
              <a:t>GlobalMapper</a:t>
            </a:r>
            <a:r>
              <a:rPr lang="fr-FR" dirty="0" smtClean="0"/>
              <a:t> détecte la projection d’un</a:t>
            </a:r>
            <a:r>
              <a:rPr lang="fr-FR" baseline="0" dirty="0" smtClean="0"/>
              <a:t> fichier quand c’est possible.</a:t>
            </a:r>
          </a:p>
          <a:p>
            <a:r>
              <a:rPr lang="fr-FR" baseline="0" dirty="0" smtClean="0"/>
              <a:t>Sinon, il demande à l’utilisateur de choisir une projection.</a:t>
            </a:r>
          </a:p>
          <a:p>
            <a:endParaRPr lang="fr-FR" baseline="0" dirty="0" smtClean="0"/>
          </a:p>
          <a:p>
            <a:r>
              <a:rPr lang="fr-FR" baseline="0" dirty="0" smtClean="0"/>
              <a:t>On ne peut pas mettre une projection au hasard sans s’attendre à des anomalies.</a:t>
            </a:r>
            <a:endParaRPr lang="fr-FR" dirty="0"/>
          </a:p>
        </p:txBody>
      </p:sp>
      <p:sp>
        <p:nvSpPr>
          <p:cNvPr id="4" name="Espace réservé du numéro de diapositive 3"/>
          <p:cNvSpPr>
            <a:spLocks noGrp="1"/>
          </p:cNvSpPr>
          <p:nvPr>
            <p:ph type="sldNum" sz="quarter" idx="10"/>
          </p:nvPr>
        </p:nvSpPr>
        <p:spPr/>
        <p:txBody>
          <a:bodyPr/>
          <a:lstStyle/>
          <a:p>
            <a:fld id="{474BD0D7-0D9F-4D34-AE75-DF05F8DD5558}" type="slidenum">
              <a:rPr lang="fr-FR" smtClean="0"/>
              <a:pPr/>
              <a:t>11</a:t>
            </a:fld>
            <a:endParaRPr lang="fr-FR"/>
          </a:p>
        </p:txBody>
      </p:sp>
    </p:spTree>
    <p:extLst>
      <p:ext uri="{BB962C8B-B14F-4D97-AF65-F5344CB8AC3E}">
        <p14:creationId xmlns:p14="http://schemas.microsoft.com/office/powerpoint/2010/main" val="40246751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commentaires 2"/>
          <p:cNvSpPr>
            <a:spLocks noGrp="1"/>
          </p:cNvSpPr>
          <p:nvPr>
            <p:ph type="body" idx="1"/>
          </p:nvPr>
        </p:nvSpPr>
        <p:spPr/>
        <p:txBody>
          <a:bodyPr/>
          <a:lstStyle/>
          <a:p>
            <a:r>
              <a:rPr lang="fr-FR" dirty="0" smtClean="0"/>
              <a:t>La projection actuelle = la </a:t>
            </a:r>
            <a:r>
              <a:rPr lang="fr-FR" dirty="0" err="1" smtClean="0"/>
              <a:t>carto</a:t>
            </a:r>
            <a:r>
              <a:rPr lang="fr-FR" dirty="0" smtClean="0"/>
              <a:t> affiche ou par défaut en géographique</a:t>
            </a:r>
            <a:r>
              <a:rPr lang="fr-FR" baseline="0" dirty="0" smtClean="0"/>
              <a:t>.</a:t>
            </a:r>
          </a:p>
          <a:p>
            <a:r>
              <a:rPr lang="fr-FR" baseline="0" dirty="0" smtClean="0"/>
              <a:t>En géographique, faire attention au format DMS/</a:t>
            </a:r>
            <a:r>
              <a:rPr lang="fr-FR" baseline="0" dirty="0" err="1" smtClean="0"/>
              <a:t>dd.ddd</a:t>
            </a:r>
            <a:endParaRPr lang="fr-FR" baseline="0" dirty="0" smtClean="0"/>
          </a:p>
          <a:p>
            <a:r>
              <a:rPr lang="fr-FR" baseline="0" dirty="0" smtClean="0"/>
              <a:t>DMS, indiquer NS/EW, </a:t>
            </a:r>
            <a:r>
              <a:rPr lang="fr-FR" baseline="0" dirty="0" err="1" smtClean="0"/>
              <a:t>dd.ddd</a:t>
            </a:r>
            <a:r>
              <a:rPr lang="fr-FR" baseline="0" dirty="0" smtClean="0"/>
              <a:t> indiquer +/-</a:t>
            </a:r>
          </a:p>
          <a:p>
            <a:endParaRPr lang="fr-FR" baseline="0" dirty="0" smtClean="0"/>
          </a:p>
          <a:p>
            <a:r>
              <a:rPr lang="fr-FR" baseline="0" dirty="0" smtClean="0"/>
              <a:t>Privilégier MGRS et géographique : moins de confusion</a:t>
            </a:r>
            <a:endParaRPr lang="fr-FR" dirty="0"/>
          </a:p>
        </p:txBody>
      </p:sp>
      <p:sp>
        <p:nvSpPr>
          <p:cNvPr id="4" name="Espace réservé du numéro de diapositive 3"/>
          <p:cNvSpPr>
            <a:spLocks noGrp="1"/>
          </p:cNvSpPr>
          <p:nvPr>
            <p:ph type="sldNum" sz="quarter" idx="10"/>
          </p:nvPr>
        </p:nvSpPr>
        <p:spPr/>
        <p:txBody>
          <a:bodyPr/>
          <a:lstStyle/>
          <a:p>
            <a:fld id="{474BD0D7-0D9F-4D34-AE75-DF05F8DD5558}" type="slidenum">
              <a:rPr lang="fr-FR" smtClean="0"/>
              <a:pPr/>
              <a:t>12</a:t>
            </a:fld>
            <a:endParaRPr lang="fr-FR"/>
          </a:p>
        </p:txBody>
      </p:sp>
    </p:spTree>
    <p:extLst>
      <p:ext uri="{BB962C8B-B14F-4D97-AF65-F5344CB8AC3E}">
        <p14:creationId xmlns:p14="http://schemas.microsoft.com/office/powerpoint/2010/main" val="3278163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commentaires 2"/>
          <p:cNvSpPr>
            <a:spLocks noGrp="1"/>
          </p:cNvSpPr>
          <p:nvPr>
            <p:ph type="body" idx="1"/>
          </p:nvPr>
        </p:nvSpPr>
        <p:spPr/>
        <p:txBody>
          <a:bodyPr/>
          <a:lstStyle/>
          <a:p>
            <a:r>
              <a:rPr lang="fr-FR" dirty="0" smtClean="0"/>
              <a:t>Accéder aux fonctions</a:t>
            </a:r>
          </a:p>
          <a:p>
            <a:pPr marL="171450" indent="-171450">
              <a:buFontTx/>
              <a:buChar char="-"/>
            </a:pPr>
            <a:r>
              <a:rPr lang="fr-FR" dirty="0" smtClean="0"/>
              <a:t>Barre</a:t>
            </a:r>
            <a:r>
              <a:rPr lang="fr-FR" baseline="0" dirty="0" smtClean="0"/>
              <a:t> d’outils</a:t>
            </a:r>
          </a:p>
          <a:p>
            <a:pPr marL="171450" indent="-171450">
              <a:buFontTx/>
              <a:buChar char="-"/>
            </a:pPr>
            <a:r>
              <a:rPr lang="fr-FR" baseline="0" dirty="0" smtClean="0"/>
              <a:t>Clic droit sur une couche</a:t>
            </a:r>
          </a:p>
          <a:p>
            <a:pPr marL="171450" indent="-171450">
              <a:buFontTx/>
              <a:buChar char="-"/>
            </a:pPr>
            <a:r>
              <a:rPr lang="fr-FR" baseline="0" dirty="0" smtClean="0"/>
              <a:t>Clic droit sur un vecteur</a:t>
            </a:r>
          </a:p>
          <a:p>
            <a:pPr marL="171450" indent="-171450">
              <a:buFontTx/>
              <a:buChar char="-"/>
            </a:pPr>
            <a:endParaRPr lang="fr-FR" baseline="0" dirty="0" smtClean="0"/>
          </a:p>
          <a:p>
            <a:pPr marL="0" indent="0">
              <a:buFontTx/>
              <a:buNone/>
            </a:pPr>
            <a:r>
              <a:rPr lang="fr-FR" baseline="0" dirty="0" smtClean="0"/>
              <a:t>Barre d’état</a:t>
            </a:r>
          </a:p>
          <a:p>
            <a:pPr marL="171450" indent="-171450">
              <a:buFontTx/>
              <a:buChar char="-"/>
            </a:pPr>
            <a:r>
              <a:rPr lang="fr-FR" baseline="0" dirty="0" smtClean="0"/>
              <a:t>Vecteur sélectionné</a:t>
            </a:r>
          </a:p>
          <a:p>
            <a:pPr marL="171450" indent="-171450">
              <a:buFontTx/>
              <a:buChar char="-"/>
            </a:pPr>
            <a:r>
              <a:rPr lang="fr-FR" baseline="0" dirty="0" smtClean="0"/>
              <a:t>Mesures</a:t>
            </a:r>
          </a:p>
          <a:p>
            <a:pPr marL="171450" indent="-171450">
              <a:buFontTx/>
              <a:buChar char="-"/>
            </a:pPr>
            <a:r>
              <a:rPr lang="fr-FR" baseline="0" dirty="0" smtClean="0"/>
              <a:t>Échelle</a:t>
            </a:r>
          </a:p>
          <a:p>
            <a:pPr marL="171450" indent="-171450">
              <a:buFontTx/>
              <a:buChar char="-"/>
            </a:pPr>
            <a:r>
              <a:rPr lang="fr-FR" baseline="0" dirty="0" smtClean="0"/>
              <a:t>Coordonnées (projection + définie)</a:t>
            </a:r>
            <a:endParaRPr lang="fr-FR" dirty="0"/>
          </a:p>
        </p:txBody>
      </p:sp>
      <p:sp>
        <p:nvSpPr>
          <p:cNvPr id="4" name="Espace réservé du numéro de diapositive 3"/>
          <p:cNvSpPr>
            <a:spLocks noGrp="1"/>
          </p:cNvSpPr>
          <p:nvPr>
            <p:ph type="sldNum" sz="quarter" idx="10"/>
          </p:nvPr>
        </p:nvSpPr>
        <p:spPr/>
        <p:txBody>
          <a:bodyPr/>
          <a:lstStyle/>
          <a:p>
            <a:fld id="{474BD0D7-0D9F-4D34-AE75-DF05F8DD5558}" type="slidenum">
              <a:rPr lang="fr-FR" smtClean="0"/>
              <a:pPr/>
              <a:t>13</a:t>
            </a:fld>
            <a:endParaRPr lang="fr-FR"/>
          </a:p>
        </p:txBody>
      </p:sp>
    </p:spTree>
    <p:extLst>
      <p:ext uri="{BB962C8B-B14F-4D97-AF65-F5344CB8AC3E}">
        <p14:creationId xmlns:p14="http://schemas.microsoft.com/office/powerpoint/2010/main" val="19195619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commentaires 2"/>
          <p:cNvSpPr>
            <a:spLocks noGrp="1"/>
          </p:cNvSpPr>
          <p:nvPr>
            <p:ph type="body" idx="1"/>
          </p:nvPr>
        </p:nvSpPr>
        <p:spPr/>
        <p:txBody>
          <a:bodyPr/>
          <a:lstStyle/>
          <a:p>
            <a:r>
              <a:rPr lang="fr-FR" dirty="0" smtClean="0"/>
              <a:t>Global</a:t>
            </a:r>
            <a:r>
              <a:rPr lang="fr-FR" baseline="0" dirty="0" smtClean="0"/>
              <a:t> Mapper est largement configurable.</a:t>
            </a:r>
          </a:p>
          <a:p>
            <a:endParaRPr lang="fr-FR" baseline="0" dirty="0" smtClean="0"/>
          </a:p>
          <a:p>
            <a:pPr marL="171450" indent="-171450">
              <a:buFontTx/>
              <a:buChar char="-"/>
            </a:pPr>
            <a:r>
              <a:rPr lang="fr-FR" baseline="0" dirty="0" smtClean="0"/>
              <a:t>Comportement de l’application/interface</a:t>
            </a:r>
          </a:p>
          <a:p>
            <a:pPr marL="171450" indent="-171450">
              <a:buFontTx/>
              <a:buChar char="-"/>
            </a:pPr>
            <a:r>
              <a:rPr lang="fr-FR" baseline="0" dirty="0" smtClean="0"/>
              <a:t>Calcul des distances et angles</a:t>
            </a:r>
          </a:p>
          <a:p>
            <a:endParaRPr lang="fr-FR" baseline="0" dirty="0" smtClean="0"/>
          </a:p>
          <a:p>
            <a:pPr marL="171450" indent="-171450">
              <a:buFontTx/>
              <a:buChar char="-"/>
            </a:pPr>
            <a:r>
              <a:rPr lang="fr-FR" baseline="0" dirty="0" smtClean="0"/>
              <a:t>Format de coordonnées</a:t>
            </a:r>
          </a:p>
          <a:p>
            <a:pPr marL="171450" indent="-171450">
              <a:buFontTx/>
              <a:buChar char="-"/>
            </a:pPr>
            <a:r>
              <a:rPr lang="fr-FR" baseline="0" dirty="0" smtClean="0"/>
              <a:t>Unités de mesures</a:t>
            </a:r>
          </a:p>
          <a:p>
            <a:pPr marL="171450" indent="-171450">
              <a:buFontTx/>
              <a:buChar char="-"/>
            </a:pPr>
            <a:endParaRPr lang="fr-FR" baseline="0" dirty="0" smtClean="0"/>
          </a:p>
          <a:p>
            <a:pPr marL="171450" indent="-171450">
              <a:buFontTx/>
              <a:buChar char="-"/>
            </a:pPr>
            <a:r>
              <a:rPr lang="fr-FR" baseline="0" dirty="0" smtClean="0"/>
              <a:t>Habillage de la carte (légendes, échelles, carroyage)</a:t>
            </a:r>
          </a:p>
          <a:p>
            <a:pPr marL="171450" indent="-171450">
              <a:buFontTx/>
              <a:buChar char="-"/>
            </a:pPr>
            <a:endParaRPr lang="fr-FR" baseline="0" dirty="0" smtClean="0"/>
          </a:p>
          <a:p>
            <a:pPr marL="171450" indent="-171450">
              <a:buFontTx/>
              <a:buChar char="-"/>
            </a:pPr>
            <a:r>
              <a:rPr lang="fr-FR" baseline="0" dirty="0" smtClean="0"/>
              <a:t>Symboles</a:t>
            </a:r>
          </a:p>
          <a:p>
            <a:pPr marL="171450" indent="-171450">
              <a:buFontTx/>
              <a:buChar char="-"/>
            </a:pPr>
            <a:r>
              <a:rPr lang="fr-FR" baseline="0" dirty="0" smtClean="0"/>
              <a:t>Styles de points, lignes, surfaces</a:t>
            </a:r>
          </a:p>
        </p:txBody>
      </p:sp>
      <p:sp>
        <p:nvSpPr>
          <p:cNvPr id="4" name="Espace réservé du numéro de diapositive 3"/>
          <p:cNvSpPr>
            <a:spLocks noGrp="1"/>
          </p:cNvSpPr>
          <p:nvPr>
            <p:ph type="sldNum" sz="quarter" idx="10"/>
          </p:nvPr>
        </p:nvSpPr>
        <p:spPr/>
        <p:txBody>
          <a:bodyPr/>
          <a:lstStyle/>
          <a:p>
            <a:fld id="{474BD0D7-0D9F-4D34-AE75-DF05F8DD5558}" type="slidenum">
              <a:rPr lang="fr-FR" smtClean="0"/>
              <a:pPr/>
              <a:t>14</a:t>
            </a:fld>
            <a:endParaRPr lang="fr-FR"/>
          </a:p>
        </p:txBody>
      </p:sp>
    </p:spTree>
    <p:extLst>
      <p:ext uri="{BB962C8B-B14F-4D97-AF65-F5344CB8AC3E}">
        <p14:creationId xmlns:p14="http://schemas.microsoft.com/office/powerpoint/2010/main" val="5349338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474BD0D7-0D9F-4D34-AE75-DF05F8DD5558}" type="slidenum">
              <a:rPr lang="fr-FR" smtClean="0"/>
              <a:pPr/>
              <a:t>15</a:t>
            </a:fld>
            <a:endParaRPr lang="fr-FR"/>
          </a:p>
        </p:txBody>
      </p:sp>
    </p:spTree>
    <p:extLst>
      <p:ext uri="{BB962C8B-B14F-4D97-AF65-F5344CB8AC3E}">
        <p14:creationId xmlns:p14="http://schemas.microsoft.com/office/powerpoint/2010/main" val="25262463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commentaires 2"/>
          <p:cNvSpPr>
            <a:spLocks noGrp="1"/>
          </p:cNvSpPr>
          <p:nvPr>
            <p:ph type="body" idx="1"/>
          </p:nvPr>
        </p:nvSpPr>
        <p:spPr/>
        <p:txBody>
          <a:bodyPr/>
          <a:lstStyle/>
          <a:p>
            <a:r>
              <a:rPr lang="fr-FR" dirty="0" smtClean="0"/>
              <a:t>Il existe plusieurs façons d’importer</a:t>
            </a:r>
            <a:r>
              <a:rPr lang="fr-FR" baseline="0" dirty="0" smtClean="0"/>
              <a:t> des données.</a:t>
            </a:r>
          </a:p>
          <a:p>
            <a:endParaRPr lang="fr-FR" baseline="0" dirty="0" smtClean="0"/>
          </a:p>
          <a:p>
            <a:r>
              <a:rPr lang="fr-FR" baseline="0" dirty="0" smtClean="0"/>
              <a:t>Il est nécessaire de savoir quels formats on importe.</a:t>
            </a:r>
          </a:p>
          <a:p>
            <a:r>
              <a:rPr lang="fr-FR" baseline="0" dirty="0" smtClean="0"/>
              <a:t>Selon les formats, les extensions changent et la méthode peut changer.</a:t>
            </a:r>
          </a:p>
          <a:p>
            <a:endParaRPr lang="fr-FR" baseline="0" dirty="0" smtClean="0"/>
          </a:p>
          <a:p>
            <a:pPr marL="171450" indent="-171450">
              <a:buFontTx/>
              <a:buChar char="-"/>
            </a:pPr>
            <a:r>
              <a:rPr lang="fr-FR" baseline="0" dirty="0" smtClean="0"/>
              <a:t>Majoritairement : ouverture simple</a:t>
            </a:r>
          </a:p>
          <a:p>
            <a:pPr marL="171450" indent="-171450">
              <a:buFontTx/>
              <a:buChar char="-"/>
            </a:pPr>
            <a:r>
              <a:rPr lang="fr-FR" baseline="0" dirty="0" smtClean="0"/>
              <a:t>Arborescence : menu spécifique et indiquer l’extension</a:t>
            </a:r>
          </a:p>
          <a:p>
            <a:pPr marL="171450" indent="-171450">
              <a:buFontTx/>
              <a:buChar char="-"/>
            </a:pPr>
            <a:r>
              <a:rPr lang="fr-FR" baseline="0" dirty="0" smtClean="0"/>
              <a:t>Certaines données ont un fichier d’indexation</a:t>
            </a:r>
          </a:p>
          <a:p>
            <a:pPr marL="0" indent="0">
              <a:buFontTx/>
              <a:buNone/>
            </a:pPr>
            <a:endParaRPr lang="fr-FR" baseline="0" dirty="0" smtClean="0"/>
          </a:p>
          <a:p>
            <a:pPr marL="171450" indent="-171450">
              <a:buFontTx/>
              <a:buChar char="-"/>
            </a:pPr>
            <a:endParaRPr lang="fr-FR" baseline="0" dirty="0" smtClean="0"/>
          </a:p>
          <a:p>
            <a:pPr marL="171450" indent="-171450">
              <a:buFontTx/>
              <a:buChar char="-"/>
            </a:pPr>
            <a:endParaRPr lang="fr-FR" dirty="0"/>
          </a:p>
        </p:txBody>
      </p:sp>
      <p:sp>
        <p:nvSpPr>
          <p:cNvPr id="4" name="Espace réservé du numéro de diapositive 3"/>
          <p:cNvSpPr>
            <a:spLocks noGrp="1"/>
          </p:cNvSpPr>
          <p:nvPr>
            <p:ph type="sldNum" sz="quarter" idx="10"/>
          </p:nvPr>
        </p:nvSpPr>
        <p:spPr/>
        <p:txBody>
          <a:bodyPr/>
          <a:lstStyle/>
          <a:p>
            <a:fld id="{474BD0D7-0D9F-4D34-AE75-DF05F8DD5558}" type="slidenum">
              <a:rPr lang="fr-FR" smtClean="0"/>
              <a:pPr/>
              <a:t>16</a:t>
            </a:fld>
            <a:endParaRPr lang="fr-FR"/>
          </a:p>
        </p:txBody>
      </p:sp>
    </p:spTree>
    <p:extLst>
      <p:ext uri="{BB962C8B-B14F-4D97-AF65-F5344CB8AC3E}">
        <p14:creationId xmlns:p14="http://schemas.microsoft.com/office/powerpoint/2010/main" val="26732096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commentaires 2"/>
          <p:cNvSpPr>
            <a:spLocks noGrp="1"/>
          </p:cNvSpPr>
          <p:nvPr>
            <p:ph type="body" idx="1"/>
          </p:nvPr>
        </p:nvSpPr>
        <p:spPr/>
        <p:txBody>
          <a:bodyPr/>
          <a:lstStyle/>
          <a:p>
            <a:pPr marL="228600" marR="0" indent="-228600" algn="l" defTabSz="914400" rtl="0" eaLnBrk="1" fontAlgn="auto" latinLnBrk="0" hangingPunct="1">
              <a:lnSpc>
                <a:spcPct val="100000"/>
              </a:lnSpc>
              <a:spcBef>
                <a:spcPts val="0"/>
              </a:spcBef>
              <a:spcAft>
                <a:spcPts val="0"/>
              </a:spcAft>
              <a:buClrTx/>
              <a:buSzTx/>
              <a:buFontTx/>
              <a:buAutoNum type="arabicParenR"/>
              <a:tabLst/>
              <a:defRPr/>
            </a:pPr>
            <a:r>
              <a:rPr lang="fr-FR" baseline="0" dirty="0" smtClean="0"/>
              <a:t>Faire glisser le fichier SCAN/alsace2.tif</a:t>
            </a:r>
          </a:p>
          <a:p>
            <a:pPr marL="228600" marR="0" indent="-228600" algn="l" defTabSz="914400" rtl="0" eaLnBrk="1" fontAlgn="auto" latinLnBrk="0" hangingPunct="1">
              <a:lnSpc>
                <a:spcPct val="100000"/>
              </a:lnSpc>
              <a:spcBef>
                <a:spcPts val="0"/>
              </a:spcBef>
              <a:spcAft>
                <a:spcPts val="0"/>
              </a:spcAft>
              <a:buClrTx/>
              <a:buSzTx/>
              <a:buFontTx/>
              <a:buAutoNum type="arabicParenR"/>
              <a:tabLst/>
              <a:defRPr/>
            </a:pPr>
            <a:endParaRPr lang="fr-FR" baseline="0" dirty="0" smtClean="0"/>
          </a:p>
          <a:p>
            <a:r>
              <a:rPr lang="fr-FR" baseline="0" dirty="0" smtClean="0"/>
              <a:t>2) Faire glisser le fichier VECTEURS/</a:t>
            </a:r>
            <a:r>
              <a:rPr lang="fr-FR" baseline="0" dirty="0" err="1" smtClean="0"/>
              <a:t>villes_ouest.kmz</a:t>
            </a:r>
            <a:endParaRPr lang="fr-FR" baseline="0" dirty="0" smtClean="0"/>
          </a:p>
          <a:p>
            <a:endParaRPr lang="fr-FR" baseline="0" dirty="0" smtClean="0"/>
          </a:p>
          <a:p>
            <a:r>
              <a:rPr lang="fr-FR" baseline="0" dirty="0" smtClean="0"/>
              <a:t>3) fichier -&gt; ouvrir tous les fichiers dans une arborescence :</a:t>
            </a:r>
          </a:p>
          <a:p>
            <a:r>
              <a:rPr lang="fr-FR" baseline="0" dirty="0" smtClean="0"/>
              <a:t>- définir l’extension sur *.* ou *.dt1</a:t>
            </a:r>
          </a:p>
          <a:p>
            <a:endParaRPr lang="fr-FR" baseline="0" dirty="0" smtClean="0"/>
          </a:p>
          <a:p>
            <a:r>
              <a:rPr lang="fr-FR" baseline="0" dirty="0" smtClean="0"/>
              <a:t>DTED : </a:t>
            </a:r>
            <a:r>
              <a:rPr lang="fr-FR" baseline="0" dirty="0" err="1" smtClean="0"/>
              <a:t>carto</a:t>
            </a:r>
            <a:r>
              <a:rPr lang="fr-FR" baseline="0" dirty="0" smtClean="0"/>
              <a:t> en tuiles. Les fichiers </a:t>
            </a:r>
            <a:r>
              <a:rPr lang="fr-FR" baseline="0" dirty="0" err="1" smtClean="0"/>
              <a:t>carto</a:t>
            </a:r>
            <a:r>
              <a:rPr lang="fr-FR" baseline="0" dirty="0" smtClean="0"/>
              <a:t> sont souvent découpées en tuiles, des fichiers plus petits et légers, facilement manipulable par certains systèmes</a:t>
            </a:r>
          </a:p>
        </p:txBody>
      </p:sp>
      <p:sp>
        <p:nvSpPr>
          <p:cNvPr id="4" name="Espace réservé du numéro de diapositive 3"/>
          <p:cNvSpPr>
            <a:spLocks noGrp="1"/>
          </p:cNvSpPr>
          <p:nvPr>
            <p:ph type="sldNum" sz="quarter" idx="10"/>
          </p:nvPr>
        </p:nvSpPr>
        <p:spPr/>
        <p:txBody>
          <a:bodyPr/>
          <a:lstStyle/>
          <a:p>
            <a:fld id="{474BD0D7-0D9F-4D34-AE75-DF05F8DD5558}" type="slidenum">
              <a:rPr lang="fr-FR" smtClean="0"/>
              <a:pPr/>
              <a:t>17</a:t>
            </a:fld>
            <a:endParaRPr lang="fr-FR"/>
          </a:p>
        </p:txBody>
      </p:sp>
    </p:spTree>
    <p:extLst>
      <p:ext uri="{BB962C8B-B14F-4D97-AF65-F5344CB8AC3E}">
        <p14:creationId xmlns:p14="http://schemas.microsoft.com/office/powerpoint/2010/main" val="17822859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commentaires 2"/>
          <p:cNvSpPr>
            <a:spLocks noGrp="1"/>
          </p:cNvSpPr>
          <p:nvPr>
            <p:ph type="body" idx="1"/>
          </p:nvPr>
        </p:nvSpPr>
        <p:spPr/>
        <p:txBody>
          <a:bodyPr/>
          <a:lstStyle/>
          <a:p>
            <a:pPr marL="228600" marR="0" indent="-228600" algn="l" defTabSz="914400" rtl="0" eaLnBrk="1" fontAlgn="auto" latinLnBrk="0" hangingPunct="1">
              <a:lnSpc>
                <a:spcPct val="100000"/>
              </a:lnSpc>
              <a:spcBef>
                <a:spcPts val="0"/>
              </a:spcBef>
              <a:spcAft>
                <a:spcPts val="0"/>
              </a:spcAft>
              <a:buClrTx/>
              <a:buSzTx/>
              <a:buFontTx/>
              <a:buAutoNum type="arabicParenR"/>
              <a:tabLst/>
              <a:defRPr/>
            </a:pPr>
            <a:r>
              <a:rPr lang="fr-FR" baseline="0" dirty="0" smtClean="0"/>
              <a:t>Faire glisser les fichiers BDORTHO/*.</a:t>
            </a:r>
            <a:r>
              <a:rPr lang="fr-FR" baseline="0" dirty="0" err="1" smtClean="0"/>
              <a:t>ecw</a:t>
            </a:r>
            <a:r>
              <a:rPr lang="fr-FR" baseline="0" dirty="0" smtClean="0"/>
              <a:t> </a:t>
            </a:r>
          </a:p>
          <a:p>
            <a:pPr marL="685800" marR="0" lvl="1" indent="-228600" algn="l" defTabSz="914400" rtl="0" eaLnBrk="1" fontAlgn="auto" latinLnBrk="0" hangingPunct="1">
              <a:lnSpc>
                <a:spcPct val="100000"/>
              </a:lnSpc>
              <a:spcBef>
                <a:spcPts val="0"/>
              </a:spcBef>
              <a:spcAft>
                <a:spcPts val="0"/>
              </a:spcAft>
              <a:buClrTx/>
              <a:buSzTx/>
              <a:buFontTx/>
              <a:buAutoNum type="arabicParenR"/>
              <a:tabLst/>
              <a:defRPr/>
            </a:pPr>
            <a:r>
              <a:rPr lang="fr-FR" baseline="0" dirty="0" smtClean="0"/>
              <a:t>ou Fichier -&gt; ouvrir tous les fichiers dans une arborescence -&gt; extension *.</a:t>
            </a:r>
            <a:r>
              <a:rPr lang="fr-FR" baseline="0" dirty="0" err="1" smtClean="0"/>
              <a:t>ecw</a:t>
            </a:r>
            <a:endParaRPr lang="fr-FR" baseline="0" dirty="0" smtClean="0"/>
          </a:p>
          <a:p>
            <a:pPr marL="228600" marR="0" indent="-228600" algn="l" defTabSz="914400" rtl="0" eaLnBrk="1" fontAlgn="auto" latinLnBrk="0" hangingPunct="1">
              <a:lnSpc>
                <a:spcPct val="100000"/>
              </a:lnSpc>
              <a:spcBef>
                <a:spcPts val="0"/>
              </a:spcBef>
              <a:spcAft>
                <a:spcPts val="0"/>
              </a:spcAft>
              <a:buClrTx/>
              <a:buSzTx/>
              <a:buFontTx/>
              <a:buAutoNum type="arabicParenR"/>
              <a:tabLst/>
              <a:defRPr/>
            </a:pPr>
            <a:endParaRPr lang="fr-FR" baseline="0" dirty="0" smtClean="0"/>
          </a:p>
          <a:p>
            <a:pPr marL="228600" marR="0" indent="-228600" algn="l" defTabSz="914400" rtl="0" eaLnBrk="1" fontAlgn="auto" latinLnBrk="0" hangingPunct="1">
              <a:lnSpc>
                <a:spcPct val="100000"/>
              </a:lnSpc>
              <a:spcBef>
                <a:spcPts val="0"/>
              </a:spcBef>
              <a:spcAft>
                <a:spcPts val="0"/>
              </a:spcAft>
              <a:buClrTx/>
              <a:buSzTx/>
              <a:buFontTx/>
              <a:buAutoNum type="arabicParenR"/>
              <a:tabLst/>
              <a:defRPr/>
            </a:pPr>
            <a:r>
              <a:rPr lang="fr-FR" baseline="0" dirty="0" smtClean="0"/>
              <a:t>Faire glisser le fichier SAT/coupeJP2.tif</a:t>
            </a:r>
          </a:p>
          <a:p>
            <a:pPr marL="228600" marR="0" indent="-228600" algn="l" defTabSz="914400" rtl="0" eaLnBrk="1" fontAlgn="auto" latinLnBrk="0" hangingPunct="1">
              <a:lnSpc>
                <a:spcPct val="100000"/>
              </a:lnSpc>
              <a:spcBef>
                <a:spcPts val="0"/>
              </a:spcBef>
              <a:spcAft>
                <a:spcPts val="0"/>
              </a:spcAft>
              <a:buClrTx/>
              <a:buSzTx/>
              <a:buFontTx/>
              <a:buAutoNum type="arabicParenR"/>
              <a:tabLst/>
              <a:defRPr/>
            </a:pPr>
            <a:endParaRPr lang="fr-FR" baseline="0" dirty="0" smtClean="0"/>
          </a:p>
          <a:p>
            <a:pPr marL="228600" marR="0" indent="-228600" algn="l" defTabSz="914400" rtl="0" eaLnBrk="1" fontAlgn="auto" latinLnBrk="0" hangingPunct="1">
              <a:lnSpc>
                <a:spcPct val="100000"/>
              </a:lnSpc>
              <a:spcBef>
                <a:spcPts val="0"/>
              </a:spcBef>
              <a:spcAft>
                <a:spcPts val="0"/>
              </a:spcAft>
              <a:buClrTx/>
              <a:buSzTx/>
              <a:buFontTx/>
              <a:buAutoNum type="arabicParenR"/>
              <a:tabLst/>
              <a:defRPr/>
            </a:pPr>
            <a:r>
              <a:rPr lang="fr-FR" baseline="0" dirty="0" smtClean="0"/>
              <a:t>Faire glisser le fichier VECTEURS/</a:t>
            </a:r>
            <a:r>
              <a:rPr lang="fr-FR" baseline="0" dirty="0" err="1" smtClean="0"/>
              <a:t>villes_alsace.kmz</a:t>
            </a:r>
            <a:endParaRPr lang="fr-FR" baseline="0" dirty="0" smtClean="0"/>
          </a:p>
        </p:txBody>
      </p:sp>
      <p:sp>
        <p:nvSpPr>
          <p:cNvPr id="4" name="Espace réservé du numéro de diapositive 3"/>
          <p:cNvSpPr>
            <a:spLocks noGrp="1"/>
          </p:cNvSpPr>
          <p:nvPr>
            <p:ph type="sldNum" sz="quarter" idx="10"/>
          </p:nvPr>
        </p:nvSpPr>
        <p:spPr/>
        <p:txBody>
          <a:bodyPr/>
          <a:lstStyle/>
          <a:p>
            <a:fld id="{474BD0D7-0D9F-4D34-AE75-DF05F8DD5558}" type="slidenum">
              <a:rPr lang="fr-FR" smtClean="0"/>
              <a:pPr/>
              <a:t>18</a:t>
            </a:fld>
            <a:endParaRPr lang="fr-FR"/>
          </a:p>
        </p:txBody>
      </p:sp>
    </p:spTree>
    <p:extLst>
      <p:ext uri="{BB962C8B-B14F-4D97-AF65-F5344CB8AC3E}">
        <p14:creationId xmlns:p14="http://schemas.microsoft.com/office/powerpoint/2010/main" val="24695331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commentaires 2"/>
          <p:cNvSpPr>
            <a:spLocks noGrp="1"/>
          </p:cNvSpPr>
          <p:nvPr>
            <p:ph type="body" idx="1"/>
          </p:nvPr>
        </p:nvSpPr>
        <p:spPr/>
        <p:txBody>
          <a:bodyPr/>
          <a:lstStyle/>
          <a:p>
            <a:r>
              <a:rPr lang="fr-FR" dirty="0" smtClean="0"/>
              <a:t>1) Ordre logique :</a:t>
            </a:r>
          </a:p>
          <a:p>
            <a:pPr marL="171450" indent="-171450">
              <a:buFontTx/>
              <a:buChar char="-"/>
            </a:pPr>
            <a:r>
              <a:rPr lang="fr-FR" baseline="0" dirty="0" smtClean="0"/>
              <a:t>DTED</a:t>
            </a:r>
          </a:p>
          <a:p>
            <a:pPr marL="171450" indent="-171450">
              <a:buFontTx/>
              <a:buChar char="-"/>
            </a:pPr>
            <a:r>
              <a:rPr lang="fr-FR" baseline="0" dirty="0" err="1" smtClean="0"/>
              <a:t>Carto</a:t>
            </a:r>
            <a:r>
              <a:rPr lang="fr-FR" baseline="0" dirty="0" smtClean="0"/>
              <a:t> (SCAN, SAT)</a:t>
            </a:r>
          </a:p>
          <a:p>
            <a:pPr marL="171450" indent="-171450">
              <a:buFontTx/>
              <a:buChar char="-"/>
            </a:pPr>
            <a:r>
              <a:rPr lang="fr-FR" baseline="0" dirty="0" smtClean="0"/>
              <a:t>Vecteurs</a:t>
            </a:r>
          </a:p>
          <a:p>
            <a:pPr marL="171450" indent="-171450">
              <a:buFontTx/>
              <a:buChar char="-"/>
            </a:pPr>
            <a:endParaRPr lang="fr-FR" baseline="0" dirty="0" smtClean="0"/>
          </a:p>
          <a:p>
            <a:pPr marL="0" indent="0">
              <a:buFontTx/>
              <a:buNone/>
            </a:pPr>
            <a:r>
              <a:rPr lang="fr-FR" dirty="0" smtClean="0"/>
              <a:t>2) Sélectionner plusieurs couches</a:t>
            </a:r>
          </a:p>
          <a:p>
            <a:pPr marL="171450" indent="-171450">
              <a:buFontTx/>
              <a:buChar char="-"/>
            </a:pPr>
            <a:r>
              <a:rPr lang="fr-FR" baseline="0" dirty="0" smtClean="0"/>
              <a:t>Clic droit -&gt; GROUP</a:t>
            </a:r>
          </a:p>
          <a:p>
            <a:pPr marL="171450" indent="-171450">
              <a:buFontTx/>
              <a:buChar char="-"/>
            </a:pPr>
            <a:r>
              <a:rPr lang="fr-FR" baseline="0" dirty="0" smtClean="0"/>
              <a:t>Nommer le groupe</a:t>
            </a:r>
            <a:endParaRPr lang="fr-FR" dirty="0"/>
          </a:p>
        </p:txBody>
      </p:sp>
      <p:sp>
        <p:nvSpPr>
          <p:cNvPr id="4" name="Espace réservé du numéro de diapositive 3"/>
          <p:cNvSpPr>
            <a:spLocks noGrp="1"/>
          </p:cNvSpPr>
          <p:nvPr>
            <p:ph type="sldNum" sz="quarter" idx="10"/>
          </p:nvPr>
        </p:nvSpPr>
        <p:spPr/>
        <p:txBody>
          <a:bodyPr/>
          <a:lstStyle/>
          <a:p>
            <a:fld id="{474BD0D7-0D9F-4D34-AE75-DF05F8DD5558}" type="slidenum">
              <a:rPr lang="fr-FR" smtClean="0"/>
              <a:pPr/>
              <a:t>19</a:t>
            </a:fld>
            <a:endParaRPr lang="fr-FR"/>
          </a:p>
        </p:txBody>
      </p:sp>
    </p:spTree>
    <p:extLst>
      <p:ext uri="{BB962C8B-B14F-4D97-AF65-F5344CB8AC3E}">
        <p14:creationId xmlns:p14="http://schemas.microsoft.com/office/powerpoint/2010/main" val="6575245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commentaires 2"/>
          <p:cNvSpPr>
            <a:spLocks noGrp="1"/>
          </p:cNvSpPr>
          <p:nvPr>
            <p:ph type="body" idx="1"/>
          </p:nvPr>
        </p:nvSpPr>
        <p:spPr/>
        <p:txBody>
          <a:bodyPr/>
          <a:lstStyle/>
          <a:p>
            <a:r>
              <a:rPr lang="fr-FR" dirty="0" smtClean="0"/>
              <a:t>But du cours : </a:t>
            </a:r>
          </a:p>
          <a:p>
            <a:pPr marL="171450" indent="-171450">
              <a:buFontTx/>
              <a:buChar char="-"/>
            </a:pPr>
            <a:r>
              <a:rPr lang="fr-FR" dirty="0" smtClean="0"/>
              <a:t>Introduction à</a:t>
            </a:r>
            <a:r>
              <a:rPr lang="fr-FR" baseline="0" dirty="0" smtClean="0"/>
              <a:t> l’outil</a:t>
            </a:r>
          </a:p>
          <a:p>
            <a:pPr marL="171450" indent="-171450">
              <a:buFontTx/>
              <a:buChar char="-"/>
            </a:pPr>
            <a:r>
              <a:rPr lang="fr-FR" baseline="0" dirty="0" smtClean="0"/>
              <a:t>Connaître l’essentiel pour les besoins OPS</a:t>
            </a:r>
          </a:p>
          <a:p>
            <a:endParaRPr lang="fr-FR" baseline="0" dirty="0" smtClean="0"/>
          </a:p>
          <a:p>
            <a:r>
              <a:rPr lang="fr-FR" dirty="0" smtClean="0"/>
              <a:t>Partie théorique</a:t>
            </a:r>
          </a:p>
          <a:p>
            <a:pPr marL="171450" indent="-171450">
              <a:buFontTx/>
              <a:buChar char="-"/>
            </a:pPr>
            <a:r>
              <a:rPr lang="fr-FR" dirty="0" smtClean="0"/>
              <a:t>Présentation générale</a:t>
            </a:r>
          </a:p>
          <a:p>
            <a:pPr marL="171450" indent="-171450">
              <a:buFontTx/>
              <a:buChar char="-"/>
            </a:pPr>
            <a:r>
              <a:rPr lang="fr-FR" dirty="0" smtClean="0"/>
              <a:t>Exemple d’utilisations</a:t>
            </a:r>
          </a:p>
          <a:p>
            <a:pPr marL="171450" indent="-171450">
              <a:buFontTx/>
              <a:buChar char="-"/>
            </a:pPr>
            <a:r>
              <a:rPr lang="fr-FR" dirty="0" smtClean="0"/>
              <a:t>Principes de </a:t>
            </a:r>
            <a:r>
              <a:rPr lang="fr-FR" dirty="0" err="1" smtClean="0"/>
              <a:t>carto</a:t>
            </a:r>
            <a:endParaRPr lang="fr-FR" dirty="0" smtClean="0"/>
          </a:p>
          <a:p>
            <a:pPr marL="0" indent="0">
              <a:buFontTx/>
              <a:buNone/>
            </a:pPr>
            <a:endParaRPr lang="fr-FR" baseline="0" dirty="0" smtClean="0"/>
          </a:p>
          <a:p>
            <a:r>
              <a:rPr lang="fr-FR" baseline="0" dirty="0" smtClean="0"/>
              <a:t>Partie pratique</a:t>
            </a:r>
          </a:p>
          <a:p>
            <a:pPr marL="171450" indent="-171450">
              <a:buFontTx/>
              <a:buChar char="-"/>
            </a:pPr>
            <a:r>
              <a:rPr lang="fr-FR" baseline="0" dirty="0" smtClean="0"/>
              <a:t>Importation et exportation</a:t>
            </a:r>
          </a:p>
          <a:p>
            <a:pPr marL="171450" indent="-171450">
              <a:buFontTx/>
              <a:buChar char="-"/>
            </a:pPr>
            <a:r>
              <a:rPr lang="fr-FR" baseline="0" dirty="0" smtClean="0"/>
              <a:t>Création et modification des vecteurs</a:t>
            </a:r>
          </a:p>
          <a:p>
            <a:pPr marL="171450" indent="-171450">
              <a:buFontTx/>
              <a:buChar char="-"/>
            </a:pPr>
            <a:r>
              <a:rPr lang="fr-FR" baseline="0" dirty="0" smtClean="0"/>
              <a:t>Relief</a:t>
            </a:r>
          </a:p>
          <a:p>
            <a:pPr marL="171450" indent="-171450">
              <a:buFontTx/>
              <a:buChar char="-"/>
            </a:pPr>
            <a:r>
              <a:rPr lang="fr-FR" baseline="0" dirty="0" smtClean="0"/>
              <a:t>Symbole personnalisé</a:t>
            </a:r>
            <a:endParaRPr lang="fr-FR" dirty="0"/>
          </a:p>
        </p:txBody>
      </p:sp>
      <p:sp>
        <p:nvSpPr>
          <p:cNvPr id="4" name="Espace réservé du numéro de diapositive 3"/>
          <p:cNvSpPr>
            <a:spLocks noGrp="1"/>
          </p:cNvSpPr>
          <p:nvPr>
            <p:ph type="sldNum" sz="quarter" idx="10"/>
          </p:nvPr>
        </p:nvSpPr>
        <p:spPr/>
        <p:txBody>
          <a:bodyPr/>
          <a:lstStyle/>
          <a:p>
            <a:fld id="{474BD0D7-0D9F-4D34-AE75-DF05F8DD5558}" type="slidenum">
              <a:rPr lang="fr-FR" smtClean="0"/>
              <a:pPr/>
              <a:t>2</a:t>
            </a:fld>
            <a:endParaRPr lang="fr-FR"/>
          </a:p>
        </p:txBody>
      </p:sp>
    </p:spTree>
    <p:extLst>
      <p:ext uri="{BB962C8B-B14F-4D97-AF65-F5344CB8AC3E}">
        <p14:creationId xmlns:p14="http://schemas.microsoft.com/office/powerpoint/2010/main" val="38773270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commentaires 2"/>
          <p:cNvSpPr>
            <a:spLocks noGrp="1"/>
          </p:cNvSpPr>
          <p:nvPr>
            <p:ph type="body" idx="1"/>
          </p:nvPr>
        </p:nvSpPr>
        <p:spPr/>
        <p:txBody>
          <a:bodyPr/>
          <a:lstStyle/>
          <a:p>
            <a:pPr marL="228600" indent="-228600">
              <a:buAutoNum type="arabicParenR"/>
            </a:pPr>
            <a:r>
              <a:rPr lang="fr-FR" baseline="0" dirty="0" err="1" smtClean="0"/>
              <a:t>Search</a:t>
            </a:r>
            <a:r>
              <a:rPr lang="fr-FR" baseline="0" dirty="0" smtClean="0"/>
              <a:t> -&gt; </a:t>
            </a:r>
            <a:r>
              <a:rPr lang="fr-FR" baseline="0" dirty="0" err="1" smtClean="0"/>
              <a:t>Search</a:t>
            </a:r>
            <a:r>
              <a:rPr lang="fr-FR" baseline="0" dirty="0" smtClean="0"/>
              <a:t> by </a:t>
            </a:r>
            <a:r>
              <a:rPr lang="fr-FR" baseline="0" dirty="0" err="1" smtClean="0"/>
              <a:t>name</a:t>
            </a:r>
            <a:endParaRPr lang="fr-FR" baseline="0" dirty="0" smtClean="0"/>
          </a:p>
          <a:p>
            <a:pPr marL="228600" indent="-228600">
              <a:buAutoNum type="arabicParenR"/>
            </a:pPr>
            <a:endParaRPr lang="fr-FR" baseline="0" dirty="0" smtClean="0"/>
          </a:p>
          <a:p>
            <a:r>
              <a:rPr lang="fr-FR" baseline="0" dirty="0" smtClean="0"/>
              <a:t>2) Sur la couche </a:t>
            </a:r>
            <a:r>
              <a:rPr lang="fr-FR" baseline="0" dirty="0" err="1" smtClean="0"/>
              <a:t>villes_ouest</a:t>
            </a:r>
            <a:r>
              <a:rPr lang="fr-FR" baseline="0" dirty="0" smtClean="0"/>
              <a:t> : clic droit -&gt; ZOOM TO</a:t>
            </a:r>
          </a:p>
          <a:p>
            <a:endParaRPr lang="fr-FR" baseline="0" dirty="0" smtClean="0"/>
          </a:p>
          <a:p>
            <a:r>
              <a:rPr lang="fr-FR" baseline="0" dirty="0" smtClean="0"/>
              <a:t>3) Utiliser l’outil mesure, cliquer sur </a:t>
            </a:r>
            <a:r>
              <a:rPr lang="fr-FR" baseline="0" dirty="0" err="1" smtClean="0"/>
              <a:t>Insviller</a:t>
            </a:r>
            <a:r>
              <a:rPr lang="fr-FR" baseline="0" dirty="0" smtClean="0"/>
              <a:t>, tirer jusqu’à </a:t>
            </a:r>
            <a:r>
              <a:rPr lang="fr-FR" baseline="0" dirty="0" err="1" smtClean="0"/>
              <a:t>Kirviller</a:t>
            </a:r>
            <a:r>
              <a:rPr lang="fr-FR" baseline="0" dirty="0" smtClean="0"/>
              <a:t>.</a:t>
            </a:r>
          </a:p>
          <a:p>
            <a:endParaRPr lang="fr-FR" baseline="0" dirty="0" smtClean="0"/>
          </a:p>
          <a:p>
            <a:endParaRPr lang="fr-FR" baseline="0" dirty="0" smtClean="0"/>
          </a:p>
          <a:p>
            <a:pPr marL="171450" indent="-171450">
              <a:buFontTx/>
              <a:buChar char="-"/>
            </a:pPr>
            <a:r>
              <a:rPr lang="fr-FR" baseline="0" dirty="0" smtClean="0"/>
              <a:t>On peut utiliser </a:t>
            </a:r>
            <a:r>
              <a:rPr lang="fr-FR" b="1" baseline="0" dirty="0" smtClean="0"/>
              <a:t>*</a:t>
            </a:r>
            <a:r>
              <a:rPr lang="fr-FR" baseline="0" dirty="0" smtClean="0"/>
              <a:t> comme joker dans la recherche</a:t>
            </a:r>
          </a:p>
          <a:p>
            <a:pPr marL="171450" indent="-171450">
              <a:buFontTx/>
              <a:buChar char="-"/>
            </a:pPr>
            <a:r>
              <a:rPr lang="fr-FR" baseline="0" dirty="0" smtClean="0"/>
              <a:t>Avec l’outil mesure, </a:t>
            </a:r>
            <a:r>
              <a:rPr lang="fr-FR" baseline="0" dirty="0" err="1" smtClean="0"/>
              <a:t>globalMapper</a:t>
            </a:r>
            <a:r>
              <a:rPr lang="fr-FR" baseline="0" dirty="0" smtClean="0"/>
              <a:t> « accroche » les vecteurs. Maintenir ALT pour désactiver temporairement</a:t>
            </a:r>
          </a:p>
          <a:p>
            <a:pPr marL="171450" indent="-171450">
              <a:buFontTx/>
              <a:buChar char="-"/>
            </a:pPr>
            <a:r>
              <a:rPr lang="fr-FR" baseline="0" dirty="0" smtClean="0"/>
              <a:t>Les mesures s’affichent en bas à gauche, et GM indique le nom du point sur lequel on est.</a:t>
            </a:r>
          </a:p>
        </p:txBody>
      </p:sp>
      <p:sp>
        <p:nvSpPr>
          <p:cNvPr id="4" name="Espace réservé du numéro de diapositive 3"/>
          <p:cNvSpPr>
            <a:spLocks noGrp="1"/>
          </p:cNvSpPr>
          <p:nvPr>
            <p:ph type="sldNum" sz="quarter" idx="10"/>
          </p:nvPr>
        </p:nvSpPr>
        <p:spPr/>
        <p:txBody>
          <a:bodyPr/>
          <a:lstStyle/>
          <a:p>
            <a:fld id="{474BD0D7-0D9F-4D34-AE75-DF05F8DD5558}" type="slidenum">
              <a:rPr lang="fr-FR" smtClean="0"/>
              <a:pPr/>
              <a:t>20</a:t>
            </a:fld>
            <a:endParaRPr lang="fr-FR"/>
          </a:p>
        </p:txBody>
      </p:sp>
    </p:spTree>
    <p:extLst>
      <p:ext uri="{BB962C8B-B14F-4D97-AF65-F5344CB8AC3E}">
        <p14:creationId xmlns:p14="http://schemas.microsoft.com/office/powerpoint/2010/main" val="424067728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commentaires 2"/>
          <p:cNvSpPr>
            <a:spLocks noGrp="1"/>
          </p:cNvSpPr>
          <p:nvPr>
            <p:ph type="body" idx="1"/>
          </p:nvPr>
        </p:nvSpPr>
        <p:spPr/>
        <p:txBody>
          <a:bodyPr/>
          <a:lstStyle/>
          <a:p>
            <a:pPr marL="228600" indent="-228600">
              <a:buAutoNum type="arabicParenR"/>
            </a:pPr>
            <a:r>
              <a:rPr lang="fr-FR" baseline="0" dirty="0" smtClean="0"/>
              <a:t>Découper</a:t>
            </a:r>
          </a:p>
          <a:p>
            <a:pPr marL="685800" lvl="1" indent="-228600">
              <a:buAutoNum type="arabicParenR"/>
            </a:pPr>
            <a:r>
              <a:rPr lang="fr-FR" baseline="0" dirty="0" smtClean="0"/>
              <a:t>Sélectionner la couche coupeJP2.tif</a:t>
            </a:r>
          </a:p>
          <a:p>
            <a:pPr marL="685800" lvl="1" indent="-228600">
              <a:buAutoNum type="arabicParenR"/>
            </a:pPr>
            <a:r>
              <a:rPr lang="fr-FR" baseline="0" dirty="0" smtClean="0"/>
              <a:t>Clic droit -&gt; LAYER -&gt; EXPORT</a:t>
            </a:r>
          </a:p>
          <a:p>
            <a:pPr marL="685800" lvl="1" indent="-228600">
              <a:buAutoNum type="arabicParenR"/>
            </a:pPr>
            <a:r>
              <a:rPr lang="fr-FR" baseline="0" dirty="0" smtClean="0"/>
              <a:t>Sélectionner le format </a:t>
            </a:r>
            <a:r>
              <a:rPr lang="fr-FR" baseline="0" dirty="0" err="1" smtClean="0"/>
              <a:t>GeoTiff</a:t>
            </a:r>
            <a:endParaRPr lang="fr-FR" baseline="0" dirty="0" smtClean="0"/>
          </a:p>
          <a:p>
            <a:pPr marL="685800" lvl="1" indent="-228600">
              <a:buAutoNum type="arabicParenR"/>
            </a:pPr>
            <a:r>
              <a:rPr lang="fr-FR" baseline="0" dirty="0" smtClean="0"/>
              <a:t>Onglet « </a:t>
            </a:r>
            <a:r>
              <a:rPr lang="fr-FR" baseline="0" dirty="0" err="1" smtClean="0"/>
              <a:t>tiling</a:t>
            </a:r>
            <a:r>
              <a:rPr lang="fr-FR" baseline="0" dirty="0" smtClean="0"/>
              <a:t> », indiquer 4 lignes et 4 colonnes</a:t>
            </a:r>
          </a:p>
          <a:p>
            <a:pPr marL="228600" lvl="0" indent="-228600">
              <a:buAutoNum type="arabicParenR"/>
            </a:pPr>
            <a:endParaRPr lang="fr-FR" baseline="0" dirty="0" smtClean="0"/>
          </a:p>
          <a:p>
            <a:pPr marL="228600" lvl="0" indent="-228600">
              <a:buAutoNum type="arabicParenR"/>
            </a:pPr>
            <a:r>
              <a:rPr lang="fr-FR" baseline="0" dirty="0" smtClean="0"/>
              <a:t>Fusion</a:t>
            </a:r>
          </a:p>
          <a:p>
            <a:pPr marL="685800" lvl="1" indent="-228600">
              <a:buAutoNum type="arabicParenR"/>
            </a:pPr>
            <a:r>
              <a:rPr lang="fr-FR" baseline="0" dirty="0" smtClean="0"/>
              <a:t>Sélectionner 2 ou + couches</a:t>
            </a:r>
          </a:p>
          <a:p>
            <a:pPr marL="685800" lvl="1" indent="-228600">
              <a:buAutoNum type="arabicParenR"/>
            </a:pPr>
            <a:r>
              <a:rPr lang="fr-FR" baseline="0" dirty="0" smtClean="0"/>
              <a:t>Clic droit -&gt; LAYER -&gt; EXPORT</a:t>
            </a:r>
          </a:p>
          <a:p>
            <a:pPr marL="685800" lvl="1" indent="-228600">
              <a:buAutoNum type="arabicParenR"/>
            </a:pPr>
            <a:r>
              <a:rPr lang="fr-FR" baseline="0" dirty="0" smtClean="0"/>
              <a:t>Choisir un format (KMZ)</a:t>
            </a:r>
          </a:p>
          <a:p>
            <a:pPr marL="685800" lvl="1" indent="-228600">
              <a:buAutoNum type="arabicParenR"/>
            </a:pPr>
            <a:r>
              <a:rPr lang="fr-FR" baseline="0" dirty="0" smtClean="0"/>
              <a:t>Valider : les couches sélectionnées se retrouvent dans un même fichier</a:t>
            </a:r>
          </a:p>
          <a:p>
            <a:pPr marL="228600" lvl="0" indent="-228600">
              <a:buAutoNum type="arabicParenR"/>
            </a:pPr>
            <a:endParaRPr lang="fr-FR" baseline="0" dirty="0" smtClean="0"/>
          </a:p>
          <a:p>
            <a:pPr marL="228600" lvl="0" indent="-228600">
              <a:buAutoNum type="arabicParenR"/>
            </a:pPr>
            <a:r>
              <a:rPr lang="fr-FR" baseline="0" dirty="0" smtClean="0"/>
              <a:t>Export de coupe</a:t>
            </a:r>
          </a:p>
          <a:p>
            <a:pPr marL="685800" lvl="1" indent="-228600">
              <a:buAutoNum type="arabicParenR"/>
            </a:pPr>
            <a:r>
              <a:rPr lang="fr-FR" baseline="0" dirty="0" smtClean="0"/>
              <a:t>Sélectionner la couche unique</a:t>
            </a:r>
          </a:p>
          <a:p>
            <a:pPr marL="685800" lvl="1" indent="-228600">
              <a:buAutoNum type="arabicParenR"/>
            </a:pPr>
            <a:r>
              <a:rPr lang="fr-FR" baseline="0" dirty="0" smtClean="0"/>
              <a:t>Clic droit -&gt; LAYER -&gt; EXPORT</a:t>
            </a:r>
          </a:p>
          <a:p>
            <a:pPr marL="685800" lvl="1" indent="-228600">
              <a:buAutoNum type="arabicParenR"/>
            </a:pPr>
            <a:r>
              <a:rPr lang="fr-FR" baseline="0" dirty="0" smtClean="0"/>
              <a:t>Format ECW</a:t>
            </a:r>
          </a:p>
          <a:p>
            <a:pPr marL="685800" lvl="1" indent="-228600">
              <a:buAutoNum type="arabicParenR"/>
            </a:pPr>
            <a:r>
              <a:rPr lang="fr-FR" baseline="0" dirty="0" smtClean="0"/>
              <a:t>Onglet « export </a:t>
            </a:r>
            <a:r>
              <a:rPr lang="fr-FR" baseline="0" dirty="0" err="1" smtClean="0"/>
              <a:t>bounds</a:t>
            </a:r>
            <a:r>
              <a:rPr lang="fr-FR" baseline="0" dirty="0" smtClean="0"/>
              <a:t> »</a:t>
            </a:r>
          </a:p>
          <a:p>
            <a:pPr marL="685800" lvl="1" indent="-228600">
              <a:buAutoNum type="arabicParenR"/>
            </a:pPr>
            <a:r>
              <a:rPr lang="fr-FR" baseline="0" dirty="0" smtClean="0"/>
              <a:t>Bouton « </a:t>
            </a:r>
            <a:r>
              <a:rPr lang="fr-FR" baseline="0" dirty="0" err="1" smtClean="0"/>
              <a:t>draw</a:t>
            </a:r>
            <a:r>
              <a:rPr lang="fr-FR" baseline="0" dirty="0" smtClean="0"/>
              <a:t> a box », délimiter la zone voulue</a:t>
            </a:r>
          </a:p>
        </p:txBody>
      </p:sp>
      <p:sp>
        <p:nvSpPr>
          <p:cNvPr id="4" name="Espace réservé du numéro de diapositive 3"/>
          <p:cNvSpPr>
            <a:spLocks noGrp="1"/>
          </p:cNvSpPr>
          <p:nvPr>
            <p:ph type="sldNum" sz="quarter" idx="10"/>
          </p:nvPr>
        </p:nvSpPr>
        <p:spPr/>
        <p:txBody>
          <a:bodyPr/>
          <a:lstStyle/>
          <a:p>
            <a:fld id="{474BD0D7-0D9F-4D34-AE75-DF05F8DD5558}" type="slidenum">
              <a:rPr lang="fr-FR" smtClean="0"/>
              <a:pPr/>
              <a:t>21</a:t>
            </a:fld>
            <a:endParaRPr lang="fr-FR"/>
          </a:p>
        </p:txBody>
      </p:sp>
    </p:spTree>
    <p:extLst>
      <p:ext uri="{BB962C8B-B14F-4D97-AF65-F5344CB8AC3E}">
        <p14:creationId xmlns:p14="http://schemas.microsoft.com/office/powerpoint/2010/main" val="321993955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commentair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baseline="0" dirty="0" smtClean="0"/>
              <a:t>1) Menu </a:t>
            </a:r>
            <a:r>
              <a:rPr lang="fr-FR" baseline="0" dirty="0" err="1" smtClean="0"/>
              <a:t>View</a:t>
            </a:r>
            <a:r>
              <a:rPr lang="fr-FR" baseline="0" dirty="0" smtClean="0"/>
              <a:t> -&gt; </a:t>
            </a:r>
            <a:r>
              <a:rPr lang="fr-FR" baseline="0" dirty="0" err="1" smtClean="0"/>
              <a:t>Overview</a:t>
            </a:r>
            <a:r>
              <a:rPr lang="fr-FR" baseline="0" dirty="0" smtClean="0"/>
              <a:t> </a:t>
            </a:r>
            <a:r>
              <a:rPr lang="fr-FR" baseline="0" dirty="0" err="1" smtClean="0"/>
              <a:t>Map</a:t>
            </a:r>
            <a:endParaRPr lang="fr-FR"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fr-FR"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fr-FR" baseline="0" dirty="0" smtClean="0"/>
              <a:t>2) Faire glisser la coupe Munster</a:t>
            </a:r>
          </a:p>
          <a:p>
            <a:pPr marL="0" marR="0" indent="0" algn="l" defTabSz="914400" rtl="0" eaLnBrk="1" fontAlgn="auto" latinLnBrk="0" hangingPunct="1">
              <a:lnSpc>
                <a:spcPct val="100000"/>
              </a:lnSpc>
              <a:spcBef>
                <a:spcPts val="0"/>
              </a:spcBef>
              <a:spcAft>
                <a:spcPts val="0"/>
              </a:spcAft>
              <a:buClrTx/>
              <a:buSzTx/>
              <a:buFontTx/>
              <a:buNone/>
              <a:tabLst/>
              <a:defRPr/>
            </a:pPr>
            <a:endParaRPr lang="fr-FR"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fr-FR" baseline="0" dirty="0" smtClean="0"/>
              <a:t>3) Menu Outils -&gt; Balayage d’image</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fr-FR" baseline="0" dirty="0" smtClean="0"/>
              <a:t>Tout masquer sauf la coupe Munster et coupeJP2</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fr-FR" baseline="0" dirty="0" smtClean="0"/>
              <a:t>Dans la fenêtre balayage, cocher la coupeJP2, qui sera masquée au clic gauche</a:t>
            </a:r>
          </a:p>
          <a:p>
            <a:pPr marL="0" marR="0" indent="0" algn="l" defTabSz="914400" rtl="0" eaLnBrk="1" fontAlgn="auto" latinLnBrk="0" hangingPunct="1">
              <a:lnSpc>
                <a:spcPct val="100000"/>
              </a:lnSpc>
              <a:spcBef>
                <a:spcPts val="0"/>
              </a:spcBef>
              <a:spcAft>
                <a:spcPts val="0"/>
              </a:spcAft>
              <a:buClrTx/>
              <a:buSzTx/>
              <a:buFontTx/>
              <a:buNone/>
              <a:tabLst/>
              <a:defRPr/>
            </a:pPr>
            <a:endParaRPr lang="fr-FR" baseline="0" dirty="0" smtClean="0"/>
          </a:p>
          <a:p>
            <a:r>
              <a:rPr lang="fr-FR" baseline="0" dirty="0" smtClean="0"/>
              <a:t>3) Enregistrer l’espace de travail : icone sauvegarder ou fichier -&gt; sauvegarder l’espace de travail (sous)</a:t>
            </a:r>
          </a:p>
          <a:p>
            <a:endParaRPr lang="fr-FR" baseline="0" dirty="0" smtClean="0"/>
          </a:p>
          <a:p>
            <a:r>
              <a:rPr lang="fr-FR" baseline="0" dirty="0" smtClean="0"/>
              <a:t>La vue d’ensemble affiche tous les éléments chargés</a:t>
            </a:r>
          </a:p>
        </p:txBody>
      </p:sp>
      <p:sp>
        <p:nvSpPr>
          <p:cNvPr id="4" name="Espace réservé du numéro de diapositive 3"/>
          <p:cNvSpPr>
            <a:spLocks noGrp="1"/>
          </p:cNvSpPr>
          <p:nvPr>
            <p:ph type="sldNum" sz="quarter" idx="10"/>
          </p:nvPr>
        </p:nvSpPr>
        <p:spPr/>
        <p:txBody>
          <a:bodyPr/>
          <a:lstStyle/>
          <a:p>
            <a:fld id="{474BD0D7-0D9F-4D34-AE75-DF05F8DD5558}" type="slidenum">
              <a:rPr lang="fr-FR" smtClean="0"/>
              <a:pPr/>
              <a:t>22</a:t>
            </a:fld>
            <a:endParaRPr lang="fr-FR"/>
          </a:p>
        </p:txBody>
      </p:sp>
    </p:spTree>
    <p:extLst>
      <p:ext uri="{BB962C8B-B14F-4D97-AF65-F5344CB8AC3E}">
        <p14:creationId xmlns:p14="http://schemas.microsoft.com/office/powerpoint/2010/main" val="235684911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notes 2"/>
          <p:cNvSpPr>
            <a:spLocks noGrp="1"/>
          </p:cNvSpPr>
          <p:nvPr>
            <p:ph type="body" idx="1"/>
          </p:nvPr>
        </p:nvSpPr>
        <p:spPr/>
        <p:txBody>
          <a:bodyPr/>
          <a:lstStyle/>
          <a:p>
            <a:pPr hangingPunct="0"/>
            <a:r>
              <a:rPr lang="fr-FR" sz="1200" kern="1200" dirty="0" smtClean="0">
                <a:solidFill>
                  <a:schemeClr val="tx1"/>
                </a:solidFill>
                <a:effectLst/>
                <a:latin typeface="+mn-lt"/>
                <a:ea typeface="+mn-ea"/>
                <a:cs typeface="+mn-cs"/>
              </a:rPr>
              <a:t>Les vecteurs sont très utiles puisqu’ils mettent en valeur la </a:t>
            </a:r>
            <a:r>
              <a:rPr lang="fr-FR" sz="1200" kern="1200" dirty="0" err="1" smtClean="0">
                <a:solidFill>
                  <a:schemeClr val="tx1"/>
                </a:solidFill>
                <a:effectLst/>
                <a:latin typeface="+mn-lt"/>
                <a:ea typeface="+mn-ea"/>
                <a:cs typeface="+mn-cs"/>
              </a:rPr>
              <a:t>carto</a:t>
            </a:r>
            <a:r>
              <a:rPr lang="fr-FR" sz="1200" kern="1200" dirty="0" smtClean="0">
                <a:solidFill>
                  <a:schemeClr val="tx1"/>
                </a:solidFill>
                <a:effectLst/>
                <a:latin typeface="+mn-lt"/>
                <a:ea typeface="+mn-ea"/>
                <a:cs typeface="+mn-cs"/>
              </a:rPr>
              <a:t> seule.</a:t>
            </a:r>
          </a:p>
          <a:p>
            <a:pPr hangingPunct="0"/>
            <a:endParaRPr lang="fr-FR" sz="1200" kern="1200" dirty="0" smtClean="0">
              <a:solidFill>
                <a:schemeClr val="tx1"/>
              </a:solidFill>
              <a:effectLst/>
              <a:latin typeface="+mn-lt"/>
              <a:ea typeface="+mn-ea"/>
              <a:cs typeface="+mn-cs"/>
            </a:endParaRPr>
          </a:p>
          <a:p>
            <a:pPr hangingPunct="0"/>
            <a:r>
              <a:rPr lang="fr-FR" sz="1200" kern="1200" dirty="0" smtClean="0">
                <a:solidFill>
                  <a:schemeClr val="tx1"/>
                </a:solidFill>
                <a:effectLst/>
                <a:latin typeface="+mn-lt"/>
                <a:ea typeface="+mn-ea"/>
                <a:cs typeface="+mn-cs"/>
              </a:rPr>
              <a:t>Ploter des</a:t>
            </a:r>
            <a:r>
              <a:rPr lang="fr-FR" sz="1200" kern="1200" baseline="0" dirty="0" smtClean="0">
                <a:solidFill>
                  <a:schemeClr val="tx1"/>
                </a:solidFill>
                <a:effectLst/>
                <a:latin typeface="+mn-lt"/>
                <a:ea typeface="+mn-ea"/>
                <a:cs typeface="+mn-cs"/>
              </a:rPr>
              <a:t> localités, des pax</a:t>
            </a:r>
            <a:endParaRPr lang="fr-FR" sz="1200" kern="1200" dirty="0" smtClean="0">
              <a:solidFill>
                <a:schemeClr val="tx1"/>
              </a:solidFill>
              <a:effectLst/>
              <a:latin typeface="+mn-lt"/>
              <a:ea typeface="+mn-ea"/>
              <a:cs typeface="+mn-cs"/>
            </a:endParaRPr>
          </a:p>
          <a:p>
            <a:pPr hangingPunct="0"/>
            <a:r>
              <a:rPr lang="fr-FR" sz="1200" kern="1200" dirty="0" smtClean="0">
                <a:solidFill>
                  <a:schemeClr val="tx1"/>
                </a:solidFill>
                <a:effectLst/>
                <a:latin typeface="+mn-lt"/>
                <a:ea typeface="+mn-ea"/>
                <a:cs typeface="+mn-cs"/>
              </a:rPr>
              <a:t>On peut créer une situation</a:t>
            </a:r>
            <a:r>
              <a:rPr lang="fr-FR" sz="1200" kern="1200" baseline="0" dirty="0" smtClean="0">
                <a:solidFill>
                  <a:schemeClr val="tx1"/>
                </a:solidFill>
                <a:effectLst/>
                <a:latin typeface="+mn-lt"/>
                <a:ea typeface="+mn-ea"/>
                <a:cs typeface="+mn-cs"/>
              </a:rPr>
              <a:t> </a:t>
            </a:r>
            <a:r>
              <a:rPr lang="fr-FR" sz="1200" kern="1200" dirty="0" smtClean="0">
                <a:solidFill>
                  <a:schemeClr val="tx1"/>
                </a:solidFill>
                <a:effectLst/>
                <a:latin typeface="+mn-lt"/>
                <a:ea typeface="+mn-ea"/>
                <a:cs typeface="+mn-cs"/>
              </a:rPr>
              <a:t>avec la </a:t>
            </a:r>
            <a:r>
              <a:rPr lang="fr-FR" sz="1200" kern="1200" dirty="0" err="1" smtClean="0">
                <a:solidFill>
                  <a:schemeClr val="tx1"/>
                </a:solidFill>
                <a:effectLst/>
                <a:latin typeface="+mn-lt"/>
                <a:ea typeface="+mn-ea"/>
                <a:cs typeface="+mn-cs"/>
              </a:rPr>
              <a:t>symbo</a:t>
            </a:r>
            <a:r>
              <a:rPr lang="fr-FR" sz="1200" kern="1200" baseline="0" dirty="0" smtClean="0">
                <a:solidFill>
                  <a:schemeClr val="tx1"/>
                </a:solidFill>
                <a:effectLst/>
                <a:latin typeface="+mn-lt"/>
                <a:ea typeface="+mn-ea"/>
                <a:cs typeface="+mn-cs"/>
              </a:rPr>
              <a:t> OTAN</a:t>
            </a:r>
          </a:p>
          <a:p>
            <a:pPr hangingPunct="0"/>
            <a:r>
              <a:rPr lang="fr-FR" sz="1200" kern="1200" dirty="0" smtClean="0">
                <a:solidFill>
                  <a:schemeClr val="tx1"/>
                </a:solidFill>
                <a:effectLst/>
                <a:latin typeface="+mn-lt"/>
                <a:ea typeface="+mn-ea"/>
                <a:cs typeface="+mn-cs"/>
              </a:rPr>
              <a:t> </a:t>
            </a:r>
          </a:p>
          <a:p>
            <a:pPr hangingPunct="0"/>
            <a:r>
              <a:rPr lang="fr-FR" sz="1200" kern="1200" dirty="0" smtClean="0">
                <a:solidFill>
                  <a:schemeClr val="tx1"/>
                </a:solidFill>
                <a:effectLst/>
                <a:latin typeface="+mn-lt"/>
                <a:ea typeface="+mn-ea"/>
                <a:cs typeface="+mn-cs"/>
              </a:rPr>
              <a:t>On passe par l’outil numériseur.</a:t>
            </a:r>
          </a:p>
          <a:p>
            <a:pPr hangingPunct="0"/>
            <a:r>
              <a:rPr lang="fr-FR" sz="1200" kern="1200" dirty="0" smtClean="0">
                <a:solidFill>
                  <a:schemeClr val="tx1"/>
                </a:solidFill>
                <a:effectLst/>
                <a:latin typeface="+mn-lt"/>
                <a:ea typeface="+mn-ea"/>
                <a:cs typeface="+mn-cs"/>
              </a:rPr>
              <a:t>Il s’agit de l’outil central concernant le dessin et la manipulation des entités.</a:t>
            </a:r>
          </a:p>
          <a:p>
            <a:pPr hangingPunct="0"/>
            <a:r>
              <a:rPr lang="fr-FR" sz="1200" kern="1200" dirty="0" smtClean="0">
                <a:solidFill>
                  <a:schemeClr val="tx1"/>
                </a:solidFill>
                <a:effectLst/>
                <a:latin typeface="+mn-lt"/>
                <a:ea typeface="+mn-ea"/>
                <a:cs typeface="+mn-cs"/>
              </a:rPr>
              <a:t>Il permet bien sûr de dessiner des formes mais aussi d’accéder à des outils de mesures et d’analyse.</a:t>
            </a:r>
          </a:p>
          <a:p>
            <a:endParaRPr lang="fr-FR" dirty="0"/>
          </a:p>
        </p:txBody>
      </p:sp>
      <p:sp>
        <p:nvSpPr>
          <p:cNvPr id="4" name="Espace réservé du numéro de diapositive 3"/>
          <p:cNvSpPr>
            <a:spLocks noGrp="1"/>
          </p:cNvSpPr>
          <p:nvPr>
            <p:ph type="sldNum" sz="quarter" idx="10"/>
          </p:nvPr>
        </p:nvSpPr>
        <p:spPr/>
        <p:txBody>
          <a:bodyPr/>
          <a:lstStyle/>
          <a:p>
            <a:fld id="{474BD0D7-0D9F-4D34-AE75-DF05F8DD5558}" type="slidenum">
              <a:rPr lang="fr-FR" smtClean="0"/>
              <a:pPr/>
              <a:t>24</a:t>
            </a:fld>
            <a:endParaRPr lang="fr-FR"/>
          </a:p>
        </p:txBody>
      </p:sp>
    </p:spTree>
    <p:extLst>
      <p:ext uri="{BB962C8B-B14F-4D97-AF65-F5344CB8AC3E}">
        <p14:creationId xmlns:p14="http://schemas.microsoft.com/office/powerpoint/2010/main" val="88352427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commentaires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223107933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commentaires 2"/>
          <p:cNvSpPr>
            <a:spLocks noGrp="1"/>
          </p:cNvSpPr>
          <p:nvPr>
            <p:ph type="body" idx="1"/>
          </p:nvPr>
        </p:nvSpPr>
        <p:spPr/>
        <p:txBody>
          <a:bodyPr/>
          <a:lstStyle/>
          <a:p>
            <a:pPr marL="228600" indent="-228600">
              <a:buAutoNum type="arabicParenR"/>
            </a:pPr>
            <a:r>
              <a:rPr lang="fr-FR" dirty="0" smtClean="0"/>
              <a:t>Avec l’outil </a:t>
            </a:r>
            <a:r>
              <a:rPr lang="fr-FR" dirty="0" err="1" smtClean="0"/>
              <a:t>Create</a:t>
            </a:r>
            <a:r>
              <a:rPr lang="fr-FR" dirty="0" smtClean="0"/>
              <a:t> Point, placer</a:t>
            </a:r>
            <a:r>
              <a:rPr lang="fr-FR" baseline="0" dirty="0" smtClean="0"/>
              <a:t> deux points</a:t>
            </a:r>
          </a:p>
          <a:p>
            <a:pPr marL="685800" lvl="1" indent="-228600">
              <a:buAutoNum type="arabicParenR"/>
            </a:pPr>
            <a:r>
              <a:rPr lang="fr-FR" b="1" baseline="0" dirty="0" smtClean="0"/>
              <a:t>On peut copier coller les entités</a:t>
            </a:r>
          </a:p>
          <a:p>
            <a:pPr marL="0" indent="0">
              <a:buNone/>
            </a:pPr>
            <a:r>
              <a:rPr lang="fr-FR" baseline="0" dirty="0" smtClean="0"/>
              <a:t>Utiliser l’outil numériseur pour affecter un style personnalisé</a:t>
            </a:r>
          </a:p>
          <a:p>
            <a:pPr marL="228600" indent="-228600">
              <a:buAutoNum type="arabicParenR"/>
            </a:pPr>
            <a:endParaRPr lang="fr-FR" dirty="0" smtClean="0"/>
          </a:p>
          <a:p>
            <a:pPr marL="0" indent="0">
              <a:buNone/>
            </a:pPr>
            <a:r>
              <a:rPr lang="fr-FR" dirty="0" smtClean="0"/>
              <a:t>2) Tracer</a:t>
            </a:r>
            <a:r>
              <a:rPr lang="fr-FR" baseline="0" dirty="0" smtClean="0"/>
              <a:t> la FLOT avec l’outil </a:t>
            </a:r>
            <a:r>
              <a:rPr lang="fr-FR" baseline="0" dirty="0" err="1" smtClean="0"/>
              <a:t>Create</a:t>
            </a:r>
            <a:r>
              <a:rPr lang="fr-FR" baseline="0" dirty="0" smtClean="0"/>
              <a:t> Line</a:t>
            </a:r>
          </a:p>
          <a:p>
            <a:r>
              <a:rPr lang="fr-FR" dirty="0" smtClean="0"/>
              <a:t>Clic gauche</a:t>
            </a:r>
            <a:r>
              <a:rPr lang="fr-FR" baseline="0" dirty="0" smtClean="0"/>
              <a:t> à chaque sommets, clic droit pour placer le dernier point</a:t>
            </a:r>
          </a:p>
          <a:p>
            <a:endParaRPr lang="fr-FR" dirty="0" smtClean="0"/>
          </a:p>
        </p:txBody>
      </p:sp>
      <p:sp>
        <p:nvSpPr>
          <p:cNvPr id="4" name="Espace réservé du numéro de diapositive 3"/>
          <p:cNvSpPr>
            <a:spLocks noGrp="1"/>
          </p:cNvSpPr>
          <p:nvPr>
            <p:ph type="sldNum" sz="quarter" idx="10"/>
          </p:nvPr>
        </p:nvSpPr>
        <p:spPr/>
        <p:txBody>
          <a:bodyPr/>
          <a:lstStyle/>
          <a:p>
            <a:fld id="{474BD0D7-0D9F-4D34-AE75-DF05F8DD5558}" type="slidenum">
              <a:rPr lang="fr-FR" smtClean="0"/>
              <a:pPr/>
              <a:t>26</a:t>
            </a:fld>
            <a:endParaRPr lang="fr-FR"/>
          </a:p>
        </p:txBody>
      </p:sp>
    </p:spTree>
    <p:extLst>
      <p:ext uri="{BB962C8B-B14F-4D97-AF65-F5344CB8AC3E}">
        <p14:creationId xmlns:p14="http://schemas.microsoft.com/office/powerpoint/2010/main" val="225567096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commentaires 2"/>
          <p:cNvSpPr>
            <a:spLocks noGrp="1"/>
          </p:cNvSpPr>
          <p:nvPr>
            <p:ph type="body" idx="1"/>
          </p:nvPr>
        </p:nvSpPr>
        <p:spPr/>
        <p:txBody>
          <a:bodyPr/>
          <a:lstStyle/>
          <a:p>
            <a:r>
              <a:rPr lang="fr-FR" dirty="0" smtClean="0"/>
              <a:t>1) Créer un rectangle,</a:t>
            </a:r>
            <a:r>
              <a:rPr lang="fr-FR" baseline="0" dirty="0" smtClean="0"/>
              <a:t> avec fond/bordure personnalisé</a:t>
            </a:r>
          </a:p>
          <a:p>
            <a:endParaRPr lang="fr-FR" baseline="0" dirty="0" smtClean="0"/>
          </a:p>
          <a:p>
            <a:r>
              <a:rPr lang="fr-FR" baseline="0" dirty="0" smtClean="0"/>
              <a:t>2) Exporter : clic droit -&gt; EXPORTER -&gt; KML/KMZ (</a:t>
            </a:r>
            <a:r>
              <a:rPr lang="fr-FR" baseline="0" dirty="0" err="1" smtClean="0"/>
              <a:t>vector</a:t>
            </a:r>
            <a:r>
              <a:rPr lang="fr-FR" baseline="0" dirty="0" smtClean="0"/>
              <a:t> data </a:t>
            </a:r>
            <a:r>
              <a:rPr lang="fr-FR" baseline="0" dirty="0" err="1" smtClean="0"/>
              <a:t>only</a:t>
            </a:r>
            <a:r>
              <a:rPr lang="fr-FR" baseline="0" dirty="0" smtClean="0"/>
              <a:t>)</a:t>
            </a:r>
          </a:p>
          <a:p>
            <a:pPr marL="0" indent="0">
              <a:buNone/>
            </a:pPr>
            <a:endParaRPr lang="fr-FR" baseline="0" dirty="0" smtClean="0"/>
          </a:p>
          <a:p>
            <a:pPr marL="0" lvl="0" indent="0">
              <a:buFontTx/>
              <a:buNone/>
            </a:pPr>
            <a:r>
              <a:rPr lang="fr-FR" baseline="0" dirty="0" smtClean="0"/>
              <a:t>3) Tracer une ligne et placer les deux points</a:t>
            </a:r>
          </a:p>
          <a:p>
            <a:pPr marL="228600" lvl="0" indent="-228600">
              <a:buFontTx/>
              <a:buAutoNum type="arabicParenR"/>
            </a:pPr>
            <a:endParaRPr lang="fr-FR"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fr-FR" baseline="0" dirty="0" smtClean="0"/>
              <a:t>4) Exporter : clic droit -&gt; EXPORTER -&gt; GPX</a:t>
            </a:r>
          </a:p>
        </p:txBody>
      </p:sp>
      <p:sp>
        <p:nvSpPr>
          <p:cNvPr id="4" name="Espace réservé du numéro de diapositive 3"/>
          <p:cNvSpPr>
            <a:spLocks noGrp="1"/>
          </p:cNvSpPr>
          <p:nvPr>
            <p:ph type="sldNum" sz="quarter" idx="10"/>
          </p:nvPr>
        </p:nvSpPr>
        <p:spPr/>
        <p:txBody>
          <a:bodyPr/>
          <a:lstStyle/>
          <a:p>
            <a:fld id="{474BD0D7-0D9F-4D34-AE75-DF05F8DD5558}" type="slidenum">
              <a:rPr lang="fr-FR" smtClean="0"/>
              <a:pPr/>
              <a:t>27</a:t>
            </a:fld>
            <a:endParaRPr lang="fr-FR"/>
          </a:p>
        </p:txBody>
      </p:sp>
    </p:spTree>
    <p:extLst>
      <p:ext uri="{BB962C8B-B14F-4D97-AF65-F5344CB8AC3E}">
        <p14:creationId xmlns:p14="http://schemas.microsoft.com/office/powerpoint/2010/main" val="262822101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commentaires 2"/>
          <p:cNvSpPr>
            <a:spLocks noGrp="1"/>
          </p:cNvSpPr>
          <p:nvPr>
            <p:ph type="body" idx="1"/>
          </p:nvPr>
        </p:nvSpPr>
        <p:spPr/>
        <p:txBody>
          <a:bodyPr/>
          <a:lstStyle/>
          <a:p>
            <a:pPr marL="228600" indent="-228600">
              <a:buFontTx/>
              <a:buAutoNum type="arabicParenR"/>
            </a:pPr>
            <a:r>
              <a:rPr lang="fr-FR" baseline="0" dirty="0" smtClean="0"/>
              <a:t>Sélectionner la surface avec le numériseur</a:t>
            </a:r>
          </a:p>
          <a:p>
            <a:pPr marL="0" indent="0">
              <a:buFontTx/>
              <a:buNone/>
            </a:pPr>
            <a:r>
              <a:rPr lang="fr-FR" baseline="0" dirty="0" smtClean="0"/>
              <a:t>Déplacer des sommets ou en insérer</a:t>
            </a:r>
          </a:p>
          <a:p>
            <a:pPr marL="0" indent="0">
              <a:buFontTx/>
              <a:buNone/>
            </a:pPr>
            <a:endParaRPr lang="fr-FR" baseline="0" dirty="0" smtClean="0"/>
          </a:p>
          <a:p>
            <a:pPr marL="0" indent="0">
              <a:buFontTx/>
              <a:buNone/>
            </a:pPr>
            <a:r>
              <a:rPr lang="fr-FR" baseline="0" dirty="0" smtClean="0"/>
              <a:t>2) Sélectionner la ligne</a:t>
            </a:r>
          </a:p>
          <a:p>
            <a:pPr marL="0" indent="0">
              <a:buFontTx/>
              <a:buNone/>
            </a:pPr>
            <a:r>
              <a:rPr lang="fr-FR" baseline="0" dirty="0" smtClean="0"/>
              <a:t>Insérer un point</a:t>
            </a:r>
          </a:p>
          <a:p>
            <a:pPr marL="0" indent="0">
              <a:buFontTx/>
              <a:buNone/>
            </a:pPr>
            <a:endParaRPr lang="fr-FR" baseline="0" dirty="0" smtClean="0"/>
          </a:p>
          <a:p>
            <a:pPr marL="0" indent="0">
              <a:buFontTx/>
              <a:buNone/>
            </a:pPr>
            <a:r>
              <a:rPr lang="fr-FR" baseline="0" dirty="0" smtClean="0"/>
              <a:t>3) Sélectionner le point</a:t>
            </a:r>
          </a:p>
          <a:p>
            <a:pPr marL="0" indent="0">
              <a:buFontTx/>
              <a:buNone/>
            </a:pPr>
            <a:r>
              <a:rPr lang="fr-FR" baseline="0" dirty="0" smtClean="0"/>
              <a:t>Supprimer le vertex</a:t>
            </a:r>
          </a:p>
          <a:p>
            <a:pPr marL="0" indent="0">
              <a:buFontTx/>
              <a:buNone/>
            </a:pPr>
            <a:endParaRPr lang="fr-FR" baseline="0" dirty="0" smtClean="0"/>
          </a:p>
          <a:p>
            <a:pPr marL="0" indent="0">
              <a:buFontTx/>
              <a:buNone/>
            </a:pPr>
            <a:r>
              <a:rPr lang="fr-FR" baseline="0" dirty="0" smtClean="0"/>
              <a:t>4) Sélection des points</a:t>
            </a:r>
          </a:p>
          <a:p>
            <a:pPr marL="0" indent="0">
              <a:buFontTx/>
              <a:buNone/>
            </a:pPr>
            <a:r>
              <a:rPr lang="fr-FR" baseline="0" dirty="0" smtClean="0"/>
              <a:t>Déplacer les points</a:t>
            </a:r>
          </a:p>
        </p:txBody>
      </p:sp>
      <p:sp>
        <p:nvSpPr>
          <p:cNvPr id="4" name="Espace réservé du numéro de diapositive 3"/>
          <p:cNvSpPr>
            <a:spLocks noGrp="1"/>
          </p:cNvSpPr>
          <p:nvPr>
            <p:ph type="sldNum" sz="quarter" idx="10"/>
          </p:nvPr>
        </p:nvSpPr>
        <p:spPr/>
        <p:txBody>
          <a:bodyPr/>
          <a:lstStyle/>
          <a:p>
            <a:fld id="{474BD0D7-0D9F-4D34-AE75-DF05F8DD5558}" type="slidenum">
              <a:rPr lang="fr-FR" smtClean="0"/>
              <a:pPr/>
              <a:t>28</a:t>
            </a:fld>
            <a:endParaRPr lang="fr-FR"/>
          </a:p>
        </p:txBody>
      </p:sp>
    </p:spTree>
    <p:extLst>
      <p:ext uri="{BB962C8B-B14F-4D97-AF65-F5344CB8AC3E}">
        <p14:creationId xmlns:p14="http://schemas.microsoft.com/office/powerpoint/2010/main" val="166661587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commentaires 2"/>
          <p:cNvSpPr>
            <a:spLocks noGrp="1"/>
          </p:cNvSpPr>
          <p:nvPr>
            <p:ph type="body" idx="1"/>
          </p:nvPr>
        </p:nvSpPr>
        <p:spPr/>
        <p:txBody>
          <a:bodyPr/>
          <a:lstStyle/>
          <a:p>
            <a:pPr marL="228600" indent="-228600">
              <a:buFontTx/>
              <a:buAutoNum type="arabicParenR"/>
            </a:pPr>
            <a:r>
              <a:rPr lang="fr-FR" baseline="0" dirty="0" smtClean="0"/>
              <a:t>Exporter en GMP</a:t>
            </a:r>
          </a:p>
          <a:p>
            <a:pPr marL="685800" lvl="1" indent="-228600">
              <a:buFontTx/>
              <a:buAutoNum type="arabicParenR"/>
            </a:pPr>
            <a:r>
              <a:rPr lang="fr-FR" baseline="0" dirty="0" smtClean="0"/>
              <a:t>Sélectionner les couches</a:t>
            </a:r>
          </a:p>
          <a:p>
            <a:pPr marL="685800" lvl="1" indent="-228600">
              <a:buFontTx/>
              <a:buAutoNum type="arabicParenR"/>
            </a:pPr>
            <a:r>
              <a:rPr lang="fr-FR" baseline="0" dirty="0" smtClean="0"/>
              <a:t>Clic droit -&gt; LAYER -&gt; EXPORT</a:t>
            </a:r>
          </a:p>
          <a:p>
            <a:pPr marL="228600" indent="-228600">
              <a:buFontTx/>
              <a:buAutoNum type="arabicParenR"/>
            </a:pPr>
            <a:endParaRPr lang="fr-FR" baseline="0" dirty="0" smtClean="0"/>
          </a:p>
          <a:p>
            <a:pPr marL="228600" indent="-228600">
              <a:buFontTx/>
              <a:buAutoNum type="arabicParenR"/>
            </a:pPr>
            <a:r>
              <a:rPr lang="fr-FR" baseline="0" dirty="0" smtClean="0"/>
              <a:t>Afficher les vecteurs supprimés</a:t>
            </a:r>
          </a:p>
          <a:p>
            <a:pPr marL="685800" lvl="1" indent="-228600">
              <a:buFontTx/>
              <a:buAutoNum type="arabicParenR"/>
            </a:pPr>
            <a:r>
              <a:rPr lang="fr-FR" baseline="0" dirty="0" smtClean="0"/>
              <a:t>Numériseur -&gt; clic droit -&gt; OPTIONS -&gt; </a:t>
            </a:r>
            <a:r>
              <a:rPr lang="fr-FR" baseline="0" dirty="0" err="1" smtClean="0"/>
              <a:t>Render</a:t>
            </a:r>
            <a:r>
              <a:rPr lang="fr-FR" baseline="0" dirty="0" smtClean="0"/>
              <a:t> </a:t>
            </a:r>
            <a:r>
              <a:rPr lang="fr-FR" baseline="0" dirty="0" err="1" smtClean="0"/>
              <a:t>deleted</a:t>
            </a:r>
            <a:r>
              <a:rPr lang="fr-FR" baseline="0" dirty="0" smtClean="0"/>
              <a:t> </a:t>
            </a:r>
            <a:r>
              <a:rPr lang="fr-FR" baseline="0" dirty="0" err="1" smtClean="0"/>
              <a:t>features</a:t>
            </a:r>
            <a:endParaRPr lang="fr-FR" baseline="0" dirty="0" smtClean="0"/>
          </a:p>
          <a:p>
            <a:pPr marL="685800" lvl="1" indent="-228600">
              <a:buFontTx/>
              <a:buAutoNum type="arabicParenR"/>
            </a:pPr>
            <a:r>
              <a:rPr lang="fr-FR" baseline="0" dirty="0" smtClean="0"/>
              <a:t>Ou Ctrl </a:t>
            </a:r>
            <a:r>
              <a:rPr lang="fr-FR" baseline="0" smtClean="0"/>
              <a:t>+ Shift + D</a:t>
            </a:r>
            <a:endParaRPr lang="fr-FR" baseline="0" dirty="0" smtClean="0"/>
          </a:p>
          <a:p>
            <a:pPr marL="228600" indent="-228600">
              <a:buFontTx/>
              <a:buAutoNum type="arabicParenR"/>
            </a:pPr>
            <a:endParaRPr lang="fr-FR" baseline="0" dirty="0" smtClean="0"/>
          </a:p>
        </p:txBody>
      </p:sp>
      <p:sp>
        <p:nvSpPr>
          <p:cNvPr id="4" name="Espace réservé du numéro de diapositive 3"/>
          <p:cNvSpPr>
            <a:spLocks noGrp="1"/>
          </p:cNvSpPr>
          <p:nvPr>
            <p:ph type="sldNum" sz="quarter" idx="10"/>
          </p:nvPr>
        </p:nvSpPr>
        <p:spPr/>
        <p:txBody>
          <a:bodyPr/>
          <a:lstStyle/>
          <a:p>
            <a:fld id="{474BD0D7-0D9F-4D34-AE75-DF05F8DD5558}" type="slidenum">
              <a:rPr lang="fr-FR" smtClean="0"/>
              <a:pPr/>
              <a:t>29</a:t>
            </a:fld>
            <a:endParaRPr lang="fr-FR"/>
          </a:p>
        </p:txBody>
      </p:sp>
    </p:spTree>
    <p:extLst>
      <p:ext uri="{BB962C8B-B14F-4D97-AF65-F5344CB8AC3E}">
        <p14:creationId xmlns:p14="http://schemas.microsoft.com/office/powerpoint/2010/main" val="329947402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commentaires 2"/>
          <p:cNvSpPr>
            <a:spLocks noGrp="1"/>
          </p:cNvSpPr>
          <p:nvPr>
            <p:ph type="body" idx="1"/>
          </p:nvPr>
        </p:nvSpPr>
        <p:spPr/>
        <p:txBody>
          <a:bodyPr/>
          <a:lstStyle/>
          <a:p>
            <a:endParaRPr lang="fr-FR" dirty="0" smtClean="0"/>
          </a:p>
          <a:p>
            <a:endParaRPr lang="fr-FR" dirty="0"/>
          </a:p>
        </p:txBody>
      </p:sp>
      <p:sp>
        <p:nvSpPr>
          <p:cNvPr id="4" name="Espace réservé du numéro de diapositive 3"/>
          <p:cNvSpPr>
            <a:spLocks noGrp="1"/>
          </p:cNvSpPr>
          <p:nvPr>
            <p:ph type="sldNum" sz="quarter" idx="10"/>
          </p:nvPr>
        </p:nvSpPr>
        <p:spPr/>
        <p:txBody>
          <a:bodyPr/>
          <a:lstStyle/>
          <a:p>
            <a:fld id="{474BD0D7-0D9F-4D34-AE75-DF05F8DD5558}" type="slidenum">
              <a:rPr lang="fr-FR" smtClean="0"/>
              <a:pPr/>
              <a:t>30</a:t>
            </a:fld>
            <a:endParaRPr lang="fr-FR"/>
          </a:p>
        </p:txBody>
      </p:sp>
    </p:spTree>
    <p:extLst>
      <p:ext uri="{BB962C8B-B14F-4D97-AF65-F5344CB8AC3E}">
        <p14:creationId xmlns:p14="http://schemas.microsoft.com/office/powerpoint/2010/main" val="25680212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474BD0D7-0D9F-4D34-AE75-DF05F8DD5558}" type="slidenum">
              <a:rPr lang="fr-FR" smtClean="0"/>
              <a:pPr/>
              <a:t>3</a:t>
            </a:fld>
            <a:endParaRPr lang="fr-FR"/>
          </a:p>
        </p:txBody>
      </p:sp>
    </p:spTree>
    <p:extLst>
      <p:ext uri="{BB962C8B-B14F-4D97-AF65-F5344CB8AC3E}">
        <p14:creationId xmlns:p14="http://schemas.microsoft.com/office/powerpoint/2010/main" val="119739787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commentaires 2"/>
          <p:cNvSpPr>
            <a:spLocks noGrp="1"/>
          </p:cNvSpPr>
          <p:nvPr>
            <p:ph type="body" idx="1"/>
          </p:nvPr>
        </p:nvSpPr>
        <p:spPr/>
        <p:txBody>
          <a:bodyPr/>
          <a:lstStyle/>
          <a:p>
            <a:r>
              <a:rPr lang="fr-FR" dirty="0" smtClean="0"/>
              <a:t>1) Importer</a:t>
            </a:r>
            <a:r>
              <a:rPr lang="fr-FR" baseline="0" dirty="0" smtClean="0"/>
              <a:t> l’itinéraire GPX</a:t>
            </a:r>
          </a:p>
          <a:p>
            <a:r>
              <a:rPr lang="fr-FR" baseline="0" dirty="0" smtClean="0"/>
              <a:t>Avec l’outil </a:t>
            </a:r>
            <a:r>
              <a:rPr lang="fr-FR" baseline="0" dirty="0" err="1" smtClean="0"/>
              <a:t>Digitizer</a:t>
            </a:r>
            <a:r>
              <a:rPr lang="fr-FR" baseline="0" dirty="0" smtClean="0"/>
              <a:t>, sélectionner l’itinéraire. Puis clic droit -&gt; </a:t>
            </a:r>
            <a:r>
              <a:rPr lang="fr-FR" baseline="0" dirty="0" err="1" smtClean="0"/>
              <a:t>Analysis</a:t>
            </a:r>
            <a:r>
              <a:rPr lang="fr-FR" baseline="0" dirty="0" smtClean="0"/>
              <a:t>/</a:t>
            </a:r>
            <a:r>
              <a:rPr lang="fr-FR" baseline="0" dirty="0" err="1" smtClean="0"/>
              <a:t>Measurement</a:t>
            </a:r>
            <a:r>
              <a:rPr lang="fr-FR" baseline="0" dirty="0" smtClean="0"/>
              <a:t> -&gt; PATH PROFILE</a:t>
            </a:r>
          </a:p>
          <a:p>
            <a:r>
              <a:rPr lang="fr-FR" baseline="0" dirty="0" smtClean="0"/>
              <a:t>On peut aussi faire Menu Tools -&gt; </a:t>
            </a:r>
            <a:r>
              <a:rPr lang="fr-FR" baseline="0" dirty="0" err="1" smtClean="0"/>
              <a:t>Path</a:t>
            </a:r>
            <a:r>
              <a:rPr lang="fr-FR" baseline="0" dirty="0" smtClean="0"/>
              <a:t> profile et dessiner à la main le tracé voulu.</a:t>
            </a:r>
          </a:p>
          <a:p>
            <a:endParaRPr lang="fr-FR" baseline="0" dirty="0" smtClean="0"/>
          </a:p>
          <a:p>
            <a:r>
              <a:rPr lang="fr-FR" baseline="0" dirty="0" smtClean="0"/>
              <a:t>2) Menu Analyse -&gt; </a:t>
            </a:r>
            <a:r>
              <a:rPr lang="fr-FR" baseline="0" dirty="0" err="1" smtClean="0"/>
              <a:t>Generate</a:t>
            </a:r>
            <a:r>
              <a:rPr lang="fr-FR" baseline="0" dirty="0" smtClean="0"/>
              <a:t> Contours</a:t>
            </a:r>
          </a:p>
          <a:p>
            <a:pPr marL="171450" indent="-171450">
              <a:buFontTx/>
              <a:buChar char="-"/>
            </a:pPr>
            <a:r>
              <a:rPr lang="fr-FR" baseline="0" dirty="0" err="1" smtClean="0"/>
              <a:t>Interval</a:t>
            </a:r>
            <a:r>
              <a:rPr lang="fr-FR" baseline="0" dirty="0" smtClean="0"/>
              <a:t> entre 25 et 50m (intervalle plus petit = plus précis, moins lisible).</a:t>
            </a:r>
          </a:p>
          <a:p>
            <a:pPr marL="171450" indent="-171450">
              <a:buFontTx/>
              <a:buChar char="-"/>
            </a:pPr>
            <a:r>
              <a:rPr lang="fr-FR" baseline="0" dirty="0" smtClean="0"/>
              <a:t>On peut n’afficher que les contours au dessus de X mètres.</a:t>
            </a:r>
          </a:p>
          <a:p>
            <a:endParaRPr lang="fr-FR" baseline="0" dirty="0" smtClean="0"/>
          </a:p>
          <a:p>
            <a:r>
              <a:rPr lang="fr-FR" baseline="0" dirty="0" smtClean="0"/>
              <a:t>3) </a:t>
            </a:r>
            <a:r>
              <a:rPr lang="fr-FR" baseline="0" dirty="0" err="1" smtClean="0"/>
              <a:t>Intervisibilité</a:t>
            </a:r>
            <a:endParaRPr lang="fr-FR" baseline="0" dirty="0" smtClean="0"/>
          </a:p>
          <a:p>
            <a:pPr marL="171450" indent="-171450">
              <a:buFontTx/>
              <a:buChar char="-"/>
            </a:pPr>
            <a:r>
              <a:rPr lang="fr-FR" baseline="0" dirty="0" smtClean="0"/>
              <a:t>Avec le numériseur, clic droit -&gt; </a:t>
            </a:r>
            <a:r>
              <a:rPr lang="fr-FR" baseline="0" dirty="0" err="1" smtClean="0"/>
              <a:t>Create</a:t>
            </a:r>
            <a:r>
              <a:rPr lang="fr-FR" baseline="0" dirty="0" smtClean="0"/>
              <a:t> Point </a:t>
            </a:r>
            <a:r>
              <a:rPr lang="fr-FR" baseline="0" dirty="0" err="1" smtClean="0"/>
              <a:t>Feature</a:t>
            </a:r>
            <a:r>
              <a:rPr lang="fr-FR" baseline="0" dirty="0" smtClean="0"/>
              <a:t> -&gt; Point </a:t>
            </a:r>
            <a:r>
              <a:rPr lang="fr-FR" baseline="0" dirty="0" err="1" smtClean="0"/>
              <a:t>at</a:t>
            </a:r>
            <a:r>
              <a:rPr lang="fr-FR" baseline="0" dirty="0" smtClean="0"/>
              <a:t> Pos</a:t>
            </a:r>
          </a:p>
          <a:p>
            <a:pPr marL="171450" indent="-171450">
              <a:buFontTx/>
              <a:buChar char="-"/>
            </a:pPr>
            <a:r>
              <a:rPr lang="fr-FR" baseline="0" dirty="0" smtClean="0"/>
              <a:t>Sélectionner le point, clic droit -&gt; </a:t>
            </a:r>
            <a:r>
              <a:rPr lang="fr-FR" baseline="0" dirty="0" err="1" smtClean="0"/>
              <a:t>Analysis</a:t>
            </a:r>
            <a:r>
              <a:rPr lang="fr-FR" baseline="0" dirty="0" smtClean="0"/>
              <a:t>/</a:t>
            </a:r>
            <a:r>
              <a:rPr lang="fr-FR" baseline="0" dirty="0" err="1" smtClean="0"/>
              <a:t>measurement</a:t>
            </a:r>
            <a:r>
              <a:rPr lang="fr-FR" baseline="0" dirty="0" smtClean="0"/>
              <a:t> -&gt; </a:t>
            </a:r>
            <a:r>
              <a:rPr lang="fr-FR" baseline="0" dirty="0" err="1" smtClean="0"/>
              <a:t>Calculate</a:t>
            </a:r>
            <a:r>
              <a:rPr lang="fr-FR" baseline="0" dirty="0" smtClean="0"/>
              <a:t> </a:t>
            </a:r>
            <a:r>
              <a:rPr lang="fr-FR" baseline="0" dirty="0" err="1" smtClean="0"/>
              <a:t>view</a:t>
            </a:r>
            <a:r>
              <a:rPr lang="fr-FR" baseline="0" dirty="0" smtClean="0"/>
              <a:t> shed</a:t>
            </a:r>
          </a:p>
        </p:txBody>
      </p:sp>
      <p:sp>
        <p:nvSpPr>
          <p:cNvPr id="4" name="Espace réservé du numéro de diapositive 3"/>
          <p:cNvSpPr>
            <a:spLocks noGrp="1"/>
          </p:cNvSpPr>
          <p:nvPr>
            <p:ph type="sldNum" sz="quarter" idx="10"/>
          </p:nvPr>
        </p:nvSpPr>
        <p:spPr/>
        <p:txBody>
          <a:bodyPr/>
          <a:lstStyle/>
          <a:p>
            <a:fld id="{474BD0D7-0D9F-4D34-AE75-DF05F8DD5558}" type="slidenum">
              <a:rPr lang="fr-FR" smtClean="0"/>
              <a:pPr/>
              <a:t>31</a:t>
            </a:fld>
            <a:endParaRPr lang="fr-FR"/>
          </a:p>
        </p:txBody>
      </p:sp>
    </p:spTree>
    <p:extLst>
      <p:ext uri="{BB962C8B-B14F-4D97-AF65-F5344CB8AC3E}">
        <p14:creationId xmlns:p14="http://schemas.microsoft.com/office/powerpoint/2010/main" val="360713375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notes 2"/>
          <p:cNvSpPr>
            <a:spLocks noGrp="1"/>
          </p:cNvSpPr>
          <p:nvPr>
            <p:ph type="body" idx="1"/>
          </p:nvPr>
        </p:nvSpPr>
        <p:spPr/>
        <p:txBody>
          <a:bodyPr/>
          <a:lstStyle/>
          <a:p>
            <a:pPr hangingPunct="0"/>
            <a:r>
              <a:rPr lang="fr-FR" sz="1200" kern="1200" dirty="0" smtClean="0">
                <a:solidFill>
                  <a:schemeClr val="tx1"/>
                </a:solidFill>
                <a:effectLst/>
                <a:latin typeface="+mn-lt"/>
                <a:ea typeface="+mn-ea"/>
                <a:cs typeface="+mn-cs"/>
              </a:rPr>
              <a:t>Informations</a:t>
            </a:r>
            <a:r>
              <a:rPr lang="fr-FR" sz="1200" kern="1200" baseline="0" dirty="0" smtClean="0">
                <a:solidFill>
                  <a:schemeClr val="tx1"/>
                </a:solidFill>
                <a:effectLst/>
                <a:latin typeface="+mn-lt"/>
                <a:ea typeface="+mn-ea"/>
                <a:cs typeface="+mn-cs"/>
              </a:rPr>
              <a:t> rattachées à une entité.</a:t>
            </a:r>
          </a:p>
          <a:p>
            <a:pPr hangingPunct="0"/>
            <a:endParaRPr lang="fr-FR" sz="1200" kern="1200" baseline="0" dirty="0" smtClean="0">
              <a:solidFill>
                <a:schemeClr val="tx1"/>
              </a:solidFill>
              <a:effectLst/>
              <a:latin typeface="+mn-lt"/>
              <a:ea typeface="+mn-ea"/>
              <a:cs typeface="+mn-cs"/>
            </a:endParaRPr>
          </a:p>
          <a:p>
            <a:pPr hangingPunct="0"/>
            <a:r>
              <a:rPr lang="fr-FR" sz="1200" kern="1200" baseline="0" dirty="0" smtClean="0">
                <a:solidFill>
                  <a:schemeClr val="tx1"/>
                </a:solidFill>
                <a:effectLst/>
                <a:latin typeface="+mn-lt"/>
                <a:ea typeface="+mn-ea"/>
                <a:cs typeface="+mn-cs"/>
              </a:rPr>
              <a:t>Exemple : une ville a un nom, département, pays, nb d’habitants</a:t>
            </a:r>
          </a:p>
          <a:p>
            <a:pPr hangingPunct="0"/>
            <a:r>
              <a:rPr lang="fr-FR" sz="1200" kern="1200" baseline="0" dirty="0" smtClean="0">
                <a:solidFill>
                  <a:schemeClr val="tx1"/>
                </a:solidFill>
                <a:effectLst/>
                <a:latin typeface="+mn-lt"/>
                <a:ea typeface="+mn-ea"/>
                <a:cs typeface="+mn-cs"/>
              </a:rPr>
              <a:t>Mais aussi des infos liées à la </a:t>
            </a:r>
            <a:r>
              <a:rPr lang="fr-FR" sz="1200" kern="1200" baseline="0" dirty="0" err="1" smtClean="0">
                <a:solidFill>
                  <a:schemeClr val="tx1"/>
                </a:solidFill>
                <a:effectLst/>
                <a:latin typeface="+mn-lt"/>
                <a:ea typeface="+mn-ea"/>
                <a:cs typeface="+mn-cs"/>
              </a:rPr>
              <a:t>carto</a:t>
            </a:r>
            <a:r>
              <a:rPr lang="fr-FR" sz="1200" kern="1200" baseline="0" dirty="0" smtClean="0">
                <a:solidFill>
                  <a:schemeClr val="tx1"/>
                </a:solidFill>
                <a:effectLst/>
                <a:latin typeface="+mn-lt"/>
                <a:ea typeface="+mn-ea"/>
                <a:cs typeface="+mn-cs"/>
              </a:rPr>
              <a:t> : altitude, coordonnées, distance par rapport à un repère</a:t>
            </a:r>
          </a:p>
          <a:p>
            <a:pPr hangingPunct="0"/>
            <a:endParaRPr lang="fr-FR" sz="1200" kern="1200" baseline="0" dirty="0" smtClean="0">
              <a:solidFill>
                <a:schemeClr val="tx1"/>
              </a:solidFill>
              <a:effectLst/>
              <a:latin typeface="+mn-lt"/>
              <a:ea typeface="+mn-ea"/>
              <a:cs typeface="+mn-cs"/>
            </a:endParaRPr>
          </a:p>
          <a:p>
            <a:pPr hangingPunct="0"/>
            <a:r>
              <a:rPr lang="fr-FR" sz="1200" kern="1200" baseline="0" dirty="0" smtClean="0">
                <a:solidFill>
                  <a:schemeClr val="tx1"/>
                </a:solidFill>
                <a:effectLst/>
                <a:latin typeface="+mn-lt"/>
                <a:ea typeface="+mn-ea"/>
                <a:cs typeface="+mn-cs"/>
              </a:rPr>
              <a:t>A partir des attributs : recherche complexe, dessins d’autres vecteurs, modification du style, séparation/fusion des couches</a:t>
            </a:r>
          </a:p>
          <a:p>
            <a:pPr hangingPunct="0"/>
            <a:endParaRPr lang="fr-FR" sz="1200" kern="1200" baseline="0" dirty="0" smtClean="0">
              <a:solidFill>
                <a:schemeClr val="tx1"/>
              </a:solidFill>
              <a:effectLst/>
              <a:latin typeface="+mn-lt"/>
              <a:ea typeface="+mn-ea"/>
              <a:cs typeface="+mn-cs"/>
            </a:endParaRPr>
          </a:p>
          <a:p>
            <a:pPr hangingPunct="0"/>
            <a:r>
              <a:rPr lang="fr-FR" sz="1200" kern="1200" baseline="0" dirty="0" smtClean="0">
                <a:solidFill>
                  <a:schemeClr val="tx1"/>
                </a:solidFill>
                <a:effectLst/>
                <a:latin typeface="+mn-lt"/>
                <a:ea typeface="+mn-ea"/>
                <a:cs typeface="+mn-cs"/>
              </a:rPr>
              <a:t>Import en masse d’entités</a:t>
            </a:r>
            <a:endParaRPr lang="fr-FR" dirty="0"/>
          </a:p>
        </p:txBody>
      </p:sp>
      <p:sp>
        <p:nvSpPr>
          <p:cNvPr id="4" name="Espace réservé du numéro de diapositive 3"/>
          <p:cNvSpPr>
            <a:spLocks noGrp="1"/>
          </p:cNvSpPr>
          <p:nvPr>
            <p:ph type="sldNum" sz="quarter" idx="10"/>
          </p:nvPr>
        </p:nvSpPr>
        <p:spPr/>
        <p:txBody>
          <a:bodyPr/>
          <a:lstStyle/>
          <a:p>
            <a:fld id="{474BD0D7-0D9F-4D34-AE75-DF05F8DD5558}" type="slidenum">
              <a:rPr lang="fr-FR" smtClean="0"/>
              <a:pPr/>
              <a:t>32</a:t>
            </a:fld>
            <a:endParaRPr lang="fr-FR"/>
          </a:p>
        </p:txBody>
      </p:sp>
    </p:spTree>
    <p:extLst>
      <p:ext uri="{BB962C8B-B14F-4D97-AF65-F5344CB8AC3E}">
        <p14:creationId xmlns:p14="http://schemas.microsoft.com/office/powerpoint/2010/main" val="246519261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notes 2"/>
          <p:cNvSpPr>
            <a:spLocks noGrp="1"/>
          </p:cNvSpPr>
          <p:nvPr>
            <p:ph type="body" idx="1"/>
          </p:nvPr>
        </p:nvSpPr>
        <p:spPr/>
        <p:txBody>
          <a:bodyPr/>
          <a:lstStyle/>
          <a:p>
            <a:pPr marL="0" indent="0">
              <a:buFontTx/>
              <a:buNone/>
            </a:pPr>
            <a:r>
              <a:rPr lang="fr-FR" dirty="0" smtClean="0"/>
              <a:t>Importer l’image relais.jpg</a:t>
            </a:r>
          </a:p>
          <a:p>
            <a:pPr marL="0" indent="0">
              <a:buFontTx/>
              <a:buNone/>
            </a:pPr>
            <a:endParaRPr lang="fr-FR" dirty="0" smtClean="0"/>
          </a:p>
          <a:p>
            <a:pPr marL="0" indent="0">
              <a:buFontTx/>
              <a:buNone/>
            </a:pPr>
            <a:r>
              <a:rPr lang="fr-FR" dirty="0" smtClean="0"/>
              <a:t>1) Symbole personnalisé</a:t>
            </a:r>
          </a:p>
          <a:p>
            <a:pPr marL="0" indent="0">
              <a:buFontTx/>
              <a:buNone/>
            </a:pPr>
            <a:r>
              <a:rPr lang="fr-FR" dirty="0" smtClean="0"/>
              <a:t>Barre d’outils Outils</a:t>
            </a:r>
            <a:r>
              <a:rPr lang="fr-FR" baseline="0" dirty="0" smtClean="0"/>
              <a:t> -&gt; Configurer -&gt; Styles de points</a:t>
            </a:r>
            <a:endParaRPr lang="fr-FR" dirty="0" smtClean="0"/>
          </a:p>
          <a:p>
            <a:pPr marL="171450" indent="-171450">
              <a:buFontTx/>
              <a:buChar char="-"/>
            </a:pPr>
            <a:r>
              <a:rPr lang="fr-FR" dirty="0" smtClean="0"/>
              <a:t>Créer le symbole personnalisé relais</a:t>
            </a:r>
          </a:p>
          <a:p>
            <a:pPr hangingPunct="0"/>
            <a:endParaRPr lang="fr-FR" dirty="0"/>
          </a:p>
        </p:txBody>
      </p:sp>
      <p:sp>
        <p:nvSpPr>
          <p:cNvPr id="4" name="Espace réservé du numéro de diapositive 3"/>
          <p:cNvSpPr>
            <a:spLocks noGrp="1"/>
          </p:cNvSpPr>
          <p:nvPr>
            <p:ph type="sldNum" sz="quarter" idx="10"/>
          </p:nvPr>
        </p:nvSpPr>
        <p:spPr/>
        <p:txBody>
          <a:bodyPr/>
          <a:lstStyle/>
          <a:p>
            <a:fld id="{474BD0D7-0D9F-4D34-AE75-DF05F8DD5558}" type="slidenum">
              <a:rPr lang="fr-FR" smtClean="0"/>
              <a:pPr/>
              <a:t>33</a:t>
            </a:fld>
            <a:endParaRPr lang="fr-FR"/>
          </a:p>
        </p:txBody>
      </p:sp>
    </p:spTree>
    <p:extLst>
      <p:ext uri="{BB962C8B-B14F-4D97-AF65-F5344CB8AC3E}">
        <p14:creationId xmlns:p14="http://schemas.microsoft.com/office/powerpoint/2010/main" val="36181796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commentaires 2"/>
          <p:cNvSpPr>
            <a:spLocks noGrp="1"/>
          </p:cNvSpPr>
          <p:nvPr>
            <p:ph type="body" idx="1"/>
          </p:nvPr>
        </p:nvSpPr>
        <p:spPr/>
        <p:txBody>
          <a:bodyPr/>
          <a:lstStyle/>
          <a:p>
            <a:pPr marL="0" indent="0">
              <a:buFontTx/>
              <a:buNone/>
            </a:pPr>
            <a:r>
              <a:rPr lang="fr-FR" dirty="0" smtClean="0"/>
              <a:t>Créer le type</a:t>
            </a:r>
            <a:r>
              <a:rPr lang="fr-FR" baseline="0" dirty="0" smtClean="0"/>
              <a:t> de point «</a:t>
            </a:r>
            <a:r>
              <a:rPr lang="fr-FR" baseline="0" smtClean="0"/>
              <a:t> relais »</a:t>
            </a:r>
            <a:endParaRPr lang="fr-FR" dirty="0" smtClean="0"/>
          </a:p>
          <a:p>
            <a:pPr marL="0" indent="0">
              <a:buFontTx/>
              <a:buNone/>
            </a:pPr>
            <a:endParaRPr lang="fr-FR" dirty="0" smtClean="0"/>
          </a:p>
          <a:p>
            <a:pPr marL="0" indent="0">
              <a:buFontTx/>
              <a:buNone/>
            </a:pPr>
            <a:r>
              <a:rPr lang="fr-FR" dirty="0" smtClean="0"/>
              <a:t>2) Style de point personnalisé</a:t>
            </a:r>
          </a:p>
          <a:p>
            <a:pPr marL="171450" indent="-171450">
              <a:buFontTx/>
              <a:buChar char="-"/>
            </a:pPr>
            <a:r>
              <a:rPr lang="fr-FR" dirty="0" smtClean="0"/>
              <a:t>Créer un type de point « relais »</a:t>
            </a:r>
          </a:p>
          <a:p>
            <a:pPr marL="171450" indent="-171450">
              <a:buFontTx/>
              <a:buChar char="-"/>
            </a:pPr>
            <a:r>
              <a:rPr lang="fr-FR" baseline="0" dirty="0" smtClean="0"/>
              <a:t>Attribuer le symbole relais</a:t>
            </a:r>
            <a:endParaRPr lang="fr-FR" dirty="0" smtClean="0"/>
          </a:p>
          <a:p>
            <a:endParaRPr lang="fr-FR" baseline="0" dirty="0" smtClean="0"/>
          </a:p>
        </p:txBody>
      </p:sp>
    </p:spTree>
    <p:extLst>
      <p:ext uri="{BB962C8B-B14F-4D97-AF65-F5344CB8AC3E}">
        <p14:creationId xmlns:p14="http://schemas.microsoft.com/office/powerpoint/2010/main" val="63358930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notes 2"/>
          <p:cNvSpPr>
            <a:spLocks noGrp="1"/>
          </p:cNvSpPr>
          <p:nvPr>
            <p:ph type="body" idx="1"/>
          </p:nvPr>
        </p:nvSpPr>
        <p:spPr/>
        <p:txBody>
          <a:bodyPr/>
          <a:lstStyle/>
          <a:p>
            <a:pPr hangingPunct="0"/>
            <a:r>
              <a:rPr lang="fr-FR" sz="1200" kern="1200" dirty="0" smtClean="0">
                <a:solidFill>
                  <a:schemeClr val="tx1"/>
                </a:solidFill>
                <a:effectLst/>
                <a:latin typeface="+mn-lt"/>
                <a:ea typeface="+mn-ea"/>
                <a:cs typeface="+mn-cs"/>
              </a:rPr>
              <a:t>Pour créer une trace GPS il suffit de tracer une ligne en suivant le chemin voulu. Il est possible de rajouter des PPO, des points, des itinéraires Bis. Il faudra enregistrer la couche sous format GPX.</a:t>
            </a:r>
          </a:p>
          <a:p>
            <a:pPr hangingPunct="0"/>
            <a:r>
              <a:rPr lang="fr-FR" sz="1200" kern="1200" dirty="0" smtClean="0">
                <a:solidFill>
                  <a:schemeClr val="tx1"/>
                </a:solidFill>
                <a:effectLst/>
                <a:latin typeface="+mn-lt"/>
                <a:ea typeface="+mn-ea"/>
                <a:cs typeface="+mn-cs"/>
              </a:rPr>
              <a:t> </a:t>
            </a:r>
          </a:p>
          <a:p>
            <a:pPr hangingPunct="0"/>
            <a:r>
              <a:rPr lang="fr-FR" sz="1200" kern="1200" dirty="0" smtClean="0">
                <a:solidFill>
                  <a:schemeClr val="tx1"/>
                </a:solidFill>
                <a:effectLst/>
                <a:latin typeface="+mn-lt"/>
                <a:ea typeface="+mn-ea"/>
                <a:cs typeface="+mn-cs"/>
              </a:rPr>
              <a:t>Brancher le GPS en USB. Celui-ci est reconnu comme une clé USB. A la racine se trouve un dossier </a:t>
            </a:r>
            <a:r>
              <a:rPr lang="fr-FR" sz="1200" b="1" kern="1200" dirty="0" smtClean="0">
                <a:solidFill>
                  <a:schemeClr val="tx1"/>
                </a:solidFill>
                <a:effectLst/>
                <a:latin typeface="+mn-lt"/>
                <a:ea typeface="+mn-ea"/>
                <a:cs typeface="+mn-cs"/>
              </a:rPr>
              <a:t>GPX</a:t>
            </a:r>
            <a:r>
              <a:rPr lang="fr-FR" sz="1200" kern="1200" dirty="0" smtClean="0">
                <a:solidFill>
                  <a:schemeClr val="tx1"/>
                </a:solidFill>
                <a:effectLst/>
                <a:latin typeface="+mn-lt"/>
                <a:ea typeface="+mn-ea"/>
                <a:cs typeface="+mn-cs"/>
              </a:rPr>
              <a:t>, qui lui même contient un dossier </a:t>
            </a:r>
            <a:r>
              <a:rPr lang="fr-FR" sz="1200" b="1" kern="1200" dirty="0" err="1" smtClean="0">
                <a:solidFill>
                  <a:schemeClr val="tx1"/>
                </a:solidFill>
                <a:effectLst/>
                <a:latin typeface="+mn-lt"/>
                <a:ea typeface="+mn-ea"/>
                <a:cs typeface="+mn-cs"/>
              </a:rPr>
              <a:t>current</a:t>
            </a:r>
            <a:r>
              <a:rPr lang="fr-FR" sz="1200" kern="1200" dirty="0" smtClean="0">
                <a:solidFill>
                  <a:schemeClr val="tx1"/>
                </a:solidFill>
                <a:effectLst/>
                <a:latin typeface="+mn-lt"/>
                <a:ea typeface="+mn-ea"/>
                <a:cs typeface="+mn-cs"/>
              </a:rPr>
              <a:t>. Il faudra placer votre nouvelle trace dans le dossier GPX. Le dossier </a:t>
            </a:r>
            <a:r>
              <a:rPr lang="fr-FR" sz="1200" kern="1200" dirty="0" err="1" smtClean="0">
                <a:solidFill>
                  <a:schemeClr val="tx1"/>
                </a:solidFill>
                <a:effectLst/>
                <a:latin typeface="+mn-lt"/>
                <a:ea typeface="+mn-ea"/>
                <a:cs typeface="+mn-cs"/>
              </a:rPr>
              <a:t>current</a:t>
            </a:r>
            <a:r>
              <a:rPr lang="fr-FR" sz="1200" kern="1200" dirty="0" smtClean="0">
                <a:solidFill>
                  <a:schemeClr val="tx1"/>
                </a:solidFill>
                <a:effectLst/>
                <a:latin typeface="+mn-lt"/>
                <a:ea typeface="+mn-ea"/>
                <a:cs typeface="+mn-cs"/>
              </a:rPr>
              <a:t> contient les traces qui ont été prises en compte par le GPS.</a:t>
            </a:r>
          </a:p>
          <a:p>
            <a:endParaRPr lang="fr-FR" dirty="0"/>
          </a:p>
        </p:txBody>
      </p:sp>
      <p:sp>
        <p:nvSpPr>
          <p:cNvPr id="4" name="Espace réservé du numéro de diapositive 3"/>
          <p:cNvSpPr>
            <a:spLocks noGrp="1"/>
          </p:cNvSpPr>
          <p:nvPr>
            <p:ph type="sldNum" sz="quarter" idx="10"/>
          </p:nvPr>
        </p:nvSpPr>
        <p:spPr/>
        <p:txBody>
          <a:bodyPr/>
          <a:lstStyle/>
          <a:p>
            <a:fld id="{474BD0D7-0D9F-4D34-AE75-DF05F8DD5558}" type="slidenum">
              <a:rPr lang="fr-FR" smtClean="0"/>
              <a:pPr/>
              <a:t>35</a:t>
            </a:fld>
            <a:endParaRPr lang="fr-FR"/>
          </a:p>
        </p:txBody>
      </p:sp>
    </p:spTree>
    <p:extLst>
      <p:ext uri="{BB962C8B-B14F-4D97-AF65-F5344CB8AC3E}">
        <p14:creationId xmlns:p14="http://schemas.microsoft.com/office/powerpoint/2010/main" val="273943128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notes 2"/>
          <p:cNvSpPr>
            <a:spLocks noGrp="1"/>
          </p:cNvSpPr>
          <p:nvPr>
            <p:ph type="body" idx="1"/>
          </p:nvPr>
        </p:nvSpPr>
        <p:spPr/>
        <p:txBody>
          <a:bodyPr/>
          <a:lstStyle/>
          <a:p>
            <a:r>
              <a:rPr lang="fr-FR" dirty="0" smtClean="0"/>
              <a:t>Guide</a:t>
            </a:r>
            <a:r>
              <a:rPr lang="fr-FR" baseline="0" dirty="0" smtClean="0"/>
              <a:t> obtenir des cartes : pour récupérer les </a:t>
            </a:r>
            <a:r>
              <a:rPr lang="fr-FR" baseline="0" dirty="0" err="1" smtClean="0"/>
              <a:t>geonames</a:t>
            </a:r>
            <a:r>
              <a:rPr lang="fr-FR" baseline="0" dirty="0" smtClean="0"/>
              <a:t> (listes des localités), de la </a:t>
            </a:r>
            <a:r>
              <a:rPr lang="fr-FR" baseline="0" dirty="0" err="1" smtClean="0"/>
              <a:t>carto</a:t>
            </a:r>
            <a:r>
              <a:rPr lang="fr-FR" baseline="0" dirty="0" smtClean="0"/>
              <a:t>, des vues SAT, </a:t>
            </a:r>
            <a:r>
              <a:rPr lang="fr-FR" baseline="0" dirty="0" err="1" smtClean="0"/>
              <a:t>etc</a:t>
            </a:r>
            <a:endParaRPr lang="fr-FR" baseline="0" dirty="0" smtClean="0"/>
          </a:p>
          <a:p>
            <a:r>
              <a:rPr lang="fr-FR" baseline="0" dirty="0" smtClean="0"/>
              <a:t>Travaux pratiques : pour driller les bases et voir des fonctionnalités plus avancées</a:t>
            </a:r>
          </a:p>
        </p:txBody>
      </p:sp>
    </p:spTree>
    <p:extLst>
      <p:ext uri="{BB962C8B-B14F-4D97-AF65-F5344CB8AC3E}">
        <p14:creationId xmlns:p14="http://schemas.microsoft.com/office/powerpoint/2010/main" val="172772961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notes 2"/>
          <p:cNvSpPr>
            <a:spLocks noGrp="1"/>
          </p:cNvSpPr>
          <p:nvPr>
            <p:ph type="body" idx="1"/>
          </p:nvPr>
        </p:nvSpPr>
        <p:spPr/>
        <p:txBody>
          <a:bodyPr/>
          <a:lstStyle/>
          <a:p>
            <a:r>
              <a:rPr lang="fr-FR" dirty="0" smtClean="0"/>
              <a:t>GM : Android et </a:t>
            </a:r>
            <a:r>
              <a:rPr lang="fr-FR" dirty="0" err="1" smtClean="0"/>
              <a:t>iOS</a:t>
            </a:r>
            <a:r>
              <a:rPr lang="fr-FR" dirty="0" smtClean="0"/>
              <a:t>, Cartes hors ligne, Gratuit</a:t>
            </a:r>
          </a:p>
          <a:p>
            <a:r>
              <a:rPr lang="fr-FR" dirty="0" smtClean="0"/>
              <a:t>Alpine </a:t>
            </a:r>
            <a:r>
              <a:rPr lang="fr-FR" dirty="0" err="1" smtClean="0"/>
              <a:t>quest</a:t>
            </a:r>
            <a:r>
              <a:rPr lang="fr-FR" dirty="0" smtClean="0"/>
              <a:t> : Android,</a:t>
            </a:r>
            <a:r>
              <a:rPr lang="fr-FR" baseline="0" dirty="0" smtClean="0"/>
              <a:t> </a:t>
            </a:r>
            <a:r>
              <a:rPr lang="fr-FR" dirty="0" smtClean="0"/>
              <a:t>Cartes hors ligne, 8€, Version Lite gratuite</a:t>
            </a:r>
          </a:p>
          <a:p>
            <a:endParaRPr lang="fr-FR" dirty="0"/>
          </a:p>
        </p:txBody>
      </p:sp>
    </p:spTree>
    <p:extLst>
      <p:ext uri="{BB962C8B-B14F-4D97-AF65-F5344CB8AC3E}">
        <p14:creationId xmlns:p14="http://schemas.microsoft.com/office/powerpoint/2010/main" val="360397274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commentaires 2"/>
          <p:cNvSpPr>
            <a:spLocks noGrp="1"/>
          </p:cNvSpPr>
          <p:nvPr>
            <p:ph type="body" idx="1"/>
          </p:nvPr>
        </p:nvSpPr>
        <p:spPr/>
        <p:txBody>
          <a:bodyPr/>
          <a:lstStyle/>
          <a:p>
            <a:r>
              <a:rPr lang="fr-FR" dirty="0" err="1" smtClean="0"/>
              <a:t>GeoSID</a:t>
            </a:r>
            <a:r>
              <a:rPr lang="fr-FR" dirty="0" smtClean="0"/>
              <a:t> : </a:t>
            </a:r>
            <a:r>
              <a:rPr lang="fr-FR" dirty="0" err="1" smtClean="0"/>
              <a:t>carto</a:t>
            </a:r>
            <a:r>
              <a:rPr lang="fr-FR" dirty="0" smtClean="0"/>
              <a:t> </a:t>
            </a:r>
            <a:r>
              <a:rPr lang="fr-FR" dirty="0" err="1" smtClean="0"/>
              <a:t>dela</a:t>
            </a:r>
            <a:r>
              <a:rPr lang="fr-FR" dirty="0" smtClean="0"/>
              <a:t> métropole disponible sur </a:t>
            </a:r>
            <a:r>
              <a:rPr lang="fr-FR" dirty="0" err="1" smtClean="0"/>
              <a:t>intradef</a:t>
            </a:r>
            <a:endParaRPr lang="fr-FR" dirty="0"/>
          </a:p>
        </p:txBody>
      </p:sp>
      <p:sp>
        <p:nvSpPr>
          <p:cNvPr id="4" name="Espace réservé du numéro de diapositive 3"/>
          <p:cNvSpPr>
            <a:spLocks noGrp="1"/>
          </p:cNvSpPr>
          <p:nvPr>
            <p:ph type="sldNum" sz="quarter" idx="10"/>
          </p:nvPr>
        </p:nvSpPr>
        <p:spPr/>
        <p:txBody>
          <a:bodyPr/>
          <a:lstStyle/>
          <a:p>
            <a:fld id="{474BD0D7-0D9F-4D34-AE75-DF05F8DD5558}" type="slidenum">
              <a:rPr lang="fr-FR" smtClean="0"/>
              <a:pPr/>
              <a:t>38</a:t>
            </a:fld>
            <a:endParaRPr lang="fr-FR"/>
          </a:p>
        </p:txBody>
      </p:sp>
    </p:spTree>
    <p:extLst>
      <p:ext uri="{BB962C8B-B14F-4D97-AF65-F5344CB8AC3E}">
        <p14:creationId xmlns:p14="http://schemas.microsoft.com/office/powerpoint/2010/main" val="207645765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commentaires 2"/>
          <p:cNvSpPr>
            <a:spLocks noGrp="1"/>
          </p:cNvSpPr>
          <p:nvPr>
            <p:ph type="body" idx="1"/>
          </p:nvPr>
        </p:nvSpPr>
        <p:spPr/>
        <p:txBody>
          <a:bodyPr/>
          <a:lstStyle/>
          <a:p>
            <a:r>
              <a:rPr lang="fr-FR" dirty="0" err="1" smtClean="0"/>
              <a:t>Liveuamap</a:t>
            </a:r>
            <a:r>
              <a:rPr lang="fr-FR" dirty="0" smtClean="0"/>
              <a:t> : suivi des théâtres avec les zones d’influences</a:t>
            </a:r>
            <a:r>
              <a:rPr lang="fr-FR" baseline="0" dirty="0" smtClean="0"/>
              <a:t>, actualités en direct</a:t>
            </a:r>
            <a:endParaRPr lang="fr-FR" dirty="0"/>
          </a:p>
        </p:txBody>
      </p:sp>
      <p:sp>
        <p:nvSpPr>
          <p:cNvPr id="4" name="Espace réservé du numéro de diapositive 3"/>
          <p:cNvSpPr>
            <a:spLocks noGrp="1"/>
          </p:cNvSpPr>
          <p:nvPr>
            <p:ph type="sldNum" sz="quarter" idx="10"/>
          </p:nvPr>
        </p:nvSpPr>
        <p:spPr/>
        <p:txBody>
          <a:bodyPr/>
          <a:lstStyle/>
          <a:p>
            <a:fld id="{474BD0D7-0D9F-4D34-AE75-DF05F8DD5558}" type="slidenum">
              <a:rPr lang="fr-FR" smtClean="0"/>
              <a:pPr/>
              <a:t>39</a:t>
            </a:fld>
            <a:endParaRPr lang="fr-FR"/>
          </a:p>
        </p:txBody>
      </p:sp>
    </p:spTree>
    <p:extLst>
      <p:ext uri="{BB962C8B-B14F-4D97-AF65-F5344CB8AC3E}">
        <p14:creationId xmlns:p14="http://schemas.microsoft.com/office/powerpoint/2010/main" val="68822552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commentaires 2"/>
          <p:cNvSpPr>
            <a:spLocks noGrp="1"/>
          </p:cNvSpPr>
          <p:nvPr>
            <p:ph type="body" idx="1"/>
          </p:nvPr>
        </p:nvSpPr>
        <p:spPr/>
        <p:txBody>
          <a:bodyPr/>
          <a:lstStyle/>
          <a:p>
            <a:r>
              <a:rPr lang="fr-FR" dirty="0" smtClean="0"/>
              <a:t>Beaucoup de menus et outils, mais l’usage de base est facile à maîtriser</a:t>
            </a:r>
          </a:p>
          <a:p>
            <a:r>
              <a:rPr lang="fr-FR" dirty="0" smtClean="0"/>
              <a:t>Si</a:t>
            </a:r>
            <a:r>
              <a:rPr lang="fr-FR" baseline="0" dirty="0" smtClean="0"/>
              <a:t> une tâche est trop complexe ou répétitive : il y a une manière plus simple </a:t>
            </a:r>
            <a:r>
              <a:rPr lang="fr-FR" baseline="0" smtClean="0"/>
              <a:t>de faire</a:t>
            </a:r>
            <a:endParaRPr lang="fr-FR" dirty="0" smtClean="0"/>
          </a:p>
        </p:txBody>
      </p:sp>
      <p:sp>
        <p:nvSpPr>
          <p:cNvPr id="4" name="Espace réservé du numéro de diapositive 3"/>
          <p:cNvSpPr>
            <a:spLocks noGrp="1"/>
          </p:cNvSpPr>
          <p:nvPr>
            <p:ph type="sldNum" sz="quarter" idx="10"/>
          </p:nvPr>
        </p:nvSpPr>
        <p:spPr/>
        <p:txBody>
          <a:bodyPr/>
          <a:lstStyle/>
          <a:p>
            <a:fld id="{474BD0D7-0D9F-4D34-AE75-DF05F8DD5558}" type="slidenum">
              <a:rPr lang="fr-FR" smtClean="0"/>
              <a:pPr/>
              <a:t>40</a:t>
            </a:fld>
            <a:endParaRPr lang="fr-FR"/>
          </a:p>
        </p:txBody>
      </p:sp>
    </p:spTree>
    <p:extLst>
      <p:ext uri="{BB962C8B-B14F-4D97-AF65-F5344CB8AC3E}">
        <p14:creationId xmlns:p14="http://schemas.microsoft.com/office/powerpoint/2010/main" val="41929205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commentaires 2"/>
          <p:cNvSpPr>
            <a:spLocks noGrp="1"/>
          </p:cNvSpPr>
          <p:nvPr>
            <p:ph type="body" idx="1"/>
          </p:nvPr>
        </p:nvSpPr>
        <p:spPr/>
        <p:txBody>
          <a:bodyPr/>
          <a:lstStyle/>
          <a:p>
            <a:r>
              <a:rPr lang="fr-FR" dirty="0" smtClean="0"/>
              <a:t>Préparer</a:t>
            </a:r>
            <a:r>
              <a:rPr lang="fr-FR" baseline="0" dirty="0" smtClean="0"/>
              <a:t> les itinéraires</a:t>
            </a:r>
          </a:p>
          <a:p>
            <a:r>
              <a:rPr lang="fr-FR" baseline="0" dirty="0" smtClean="0"/>
              <a:t>Vérifier le dénivelé, la distance</a:t>
            </a:r>
            <a:endParaRPr lang="fr-FR" dirty="0"/>
          </a:p>
        </p:txBody>
      </p:sp>
      <p:sp>
        <p:nvSpPr>
          <p:cNvPr id="4" name="Espace réservé du numéro de diapositive 3"/>
          <p:cNvSpPr>
            <a:spLocks noGrp="1"/>
          </p:cNvSpPr>
          <p:nvPr>
            <p:ph type="sldNum" sz="quarter" idx="10"/>
          </p:nvPr>
        </p:nvSpPr>
        <p:spPr/>
        <p:txBody>
          <a:bodyPr/>
          <a:lstStyle/>
          <a:p>
            <a:fld id="{474BD0D7-0D9F-4D34-AE75-DF05F8DD5558}" type="slidenum">
              <a:rPr lang="fr-FR" smtClean="0"/>
              <a:pPr/>
              <a:t>4</a:t>
            </a:fld>
            <a:endParaRPr lang="fr-FR"/>
          </a:p>
        </p:txBody>
      </p:sp>
    </p:spTree>
    <p:extLst>
      <p:ext uri="{BB962C8B-B14F-4D97-AF65-F5344CB8AC3E}">
        <p14:creationId xmlns:p14="http://schemas.microsoft.com/office/powerpoint/2010/main" val="18595396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commentaires 2"/>
          <p:cNvSpPr>
            <a:spLocks noGrp="1"/>
          </p:cNvSpPr>
          <p:nvPr>
            <p:ph type="body" idx="1"/>
          </p:nvPr>
        </p:nvSpPr>
        <p:spPr/>
        <p:txBody>
          <a:bodyPr/>
          <a:lstStyle/>
          <a:p>
            <a:r>
              <a:rPr lang="fr-FR" dirty="0" smtClean="0"/>
              <a:t>Générer</a:t>
            </a:r>
            <a:r>
              <a:rPr lang="fr-FR" baseline="0" dirty="0" smtClean="0"/>
              <a:t> les lignes de crêtes, thalweg, courbes de niveau</a:t>
            </a:r>
          </a:p>
          <a:p>
            <a:r>
              <a:rPr lang="fr-FR" dirty="0" err="1" smtClean="0"/>
              <a:t>Intervisibilité</a:t>
            </a:r>
            <a:endParaRPr lang="fr-FR" dirty="0" smtClean="0"/>
          </a:p>
          <a:p>
            <a:r>
              <a:rPr lang="fr-FR" dirty="0" smtClean="0"/>
              <a:t>Carte</a:t>
            </a:r>
            <a:r>
              <a:rPr lang="fr-FR" baseline="0" dirty="0" smtClean="0"/>
              <a:t> de pentes (mettre en évidence les inclinaisons du terrain)</a:t>
            </a:r>
            <a:endParaRPr lang="fr-FR" dirty="0"/>
          </a:p>
        </p:txBody>
      </p:sp>
      <p:sp>
        <p:nvSpPr>
          <p:cNvPr id="4" name="Espace réservé du numéro de diapositive 3"/>
          <p:cNvSpPr>
            <a:spLocks noGrp="1"/>
          </p:cNvSpPr>
          <p:nvPr>
            <p:ph type="sldNum" sz="quarter" idx="10"/>
          </p:nvPr>
        </p:nvSpPr>
        <p:spPr/>
        <p:txBody>
          <a:bodyPr/>
          <a:lstStyle/>
          <a:p>
            <a:fld id="{474BD0D7-0D9F-4D34-AE75-DF05F8DD5558}" type="slidenum">
              <a:rPr lang="fr-FR" smtClean="0"/>
              <a:pPr/>
              <a:t>5</a:t>
            </a:fld>
            <a:endParaRPr lang="fr-FR"/>
          </a:p>
        </p:txBody>
      </p:sp>
    </p:spTree>
    <p:extLst>
      <p:ext uri="{BB962C8B-B14F-4D97-AF65-F5344CB8AC3E}">
        <p14:creationId xmlns:p14="http://schemas.microsoft.com/office/powerpoint/2010/main" val="39485543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commentaires 2"/>
          <p:cNvSpPr>
            <a:spLocks noGrp="1"/>
          </p:cNvSpPr>
          <p:nvPr>
            <p:ph type="body" idx="1"/>
          </p:nvPr>
        </p:nvSpPr>
        <p:spPr/>
        <p:txBody>
          <a:bodyPr/>
          <a:lstStyle/>
          <a:p>
            <a:r>
              <a:rPr lang="fr-FR" dirty="0" smtClean="0"/>
              <a:t>Suivi unités AMI/ENI</a:t>
            </a:r>
          </a:p>
          <a:p>
            <a:r>
              <a:rPr lang="fr-FR" dirty="0" smtClean="0"/>
              <a:t>Zones d’influences</a:t>
            </a:r>
          </a:p>
          <a:p>
            <a:r>
              <a:rPr lang="fr-FR" dirty="0" smtClean="0"/>
              <a:t>Baptêmes</a:t>
            </a:r>
            <a:r>
              <a:rPr lang="fr-FR" baseline="0" dirty="0" smtClean="0"/>
              <a:t> terrain</a:t>
            </a:r>
          </a:p>
          <a:p>
            <a:endParaRPr lang="fr-FR" dirty="0" smtClean="0"/>
          </a:p>
          <a:p>
            <a:r>
              <a:rPr lang="fr-FR" dirty="0" smtClean="0"/>
              <a:t>Relevés radiogoniométriques</a:t>
            </a:r>
          </a:p>
          <a:p>
            <a:r>
              <a:rPr lang="fr-FR" dirty="0" smtClean="0"/>
              <a:t>Relais,</a:t>
            </a:r>
            <a:r>
              <a:rPr lang="fr-FR" baseline="0" dirty="0" smtClean="0"/>
              <a:t> BTS</a:t>
            </a:r>
            <a:endParaRPr lang="fr-FR" dirty="0" smtClean="0"/>
          </a:p>
        </p:txBody>
      </p:sp>
      <p:sp>
        <p:nvSpPr>
          <p:cNvPr id="4" name="Espace réservé du numéro de diapositive 3"/>
          <p:cNvSpPr>
            <a:spLocks noGrp="1"/>
          </p:cNvSpPr>
          <p:nvPr>
            <p:ph type="sldNum" sz="quarter" idx="10"/>
          </p:nvPr>
        </p:nvSpPr>
        <p:spPr/>
        <p:txBody>
          <a:bodyPr/>
          <a:lstStyle/>
          <a:p>
            <a:fld id="{474BD0D7-0D9F-4D34-AE75-DF05F8DD5558}" type="slidenum">
              <a:rPr lang="fr-FR" smtClean="0"/>
              <a:pPr/>
              <a:t>6</a:t>
            </a:fld>
            <a:endParaRPr lang="fr-FR"/>
          </a:p>
        </p:txBody>
      </p:sp>
    </p:spTree>
    <p:extLst>
      <p:ext uri="{BB962C8B-B14F-4D97-AF65-F5344CB8AC3E}">
        <p14:creationId xmlns:p14="http://schemas.microsoft.com/office/powerpoint/2010/main" val="32158001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commentaires 2"/>
          <p:cNvSpPr>
            <a:spLocks noGrp="1"/>
          </p:cNvSpPr>
          <p:nvPr>
            <p:ph type="body" idx="1"/>
          </p:nvPr>
        </p:nvSpPr>
        <p:spPr/>
        <p:txBody>
          <a:bodyPr/>
          <a:lstStyle/>
          <a:p>
            <a:r>
              <a:rPr lang="fr-FR" dirty="0" smtClean="0"/>
              <a:t>Quels types de données peut on rencontrer ?</a:t>
            </a:r>
          </a:p>
          <a:p>
            <a:endParaRPr lang="fr-FR" dirty="0" smtClean="0"/>
          </a:p>
          <a:p>
            <a:r>
              <a:rPr lang="fr-FR" dirty="0" smtClean="0"/>
              <a:t>RASTER</a:t>
            </a:r>
          </a:p>
          <a:p>
            <a:pPr marL="171450" indent="-171450">
              <a:buFontTx/>
              <a:buChar char="-"/>
            </a:pPr>
            <a:r>
              <a:rPr lang="fr-FR" baseline="0" dirty="0" smtClean="0"/>
              <a:t>Images dont chaque pixel a une coordonnée.</a:t>
            </a:r>
          </a:p>
          <a:p>
            <a:pPr marL="171450" indent="-171450">
              <a:buFontTx/>
              <a:buChar char="-"/>
            </a:pPr>
            <a:r>
              <a:rPr lang="fr-FR" baseline="0" dirty="0" smtClean="0"/>
              <a:t>Données non modifiables utilisées comme fond.</a:t>
            </a:r>
          </a:p>
          <a:p>
            <a:pPr marL="171450" indent="-171450">
              <a:buFontTx/>
              <a:buChar char="-"/>
            </a:pPr>
            <a:r>
              <a:rPr lang="fr-FR" baseline="0" dirty="0" smtClean="0"/>
              <a:t>Cartes scannées, images </a:t>
            </a:r>
            <a:r>
              <a:rPr lang="fr-FR" baseline="0" dirty="0" err="1" smtClean="0"/>
              <a:t>sat</a:t>
            </a:r>
            <a:r>
              <a:rPr lang="fr-FR" baseline="0" dirty="0" smtClean="0"/>
              <a:t> et drones</a:t>
            </a:r>
          </a:p>
          <a:p>
            <a:pPr marL="171450" indent="-171450">
              <a:buFontTx/>
              <a:buChar char="-"/>
            </a:pPr>
            <a:r>
              <a:rPr lang="fr-FR" baseline="0" dirty="0" smtClean="0"/>
              <a:t>Formats courants : GEOTIF, ECW</a:t>
            </a:r>
          </a:p>
        </p:txBody>
      </p:sp>
      <p:sp>
        <p:nvSpPr>
          <p:cNvPr id="4" name="Espace réservé du numéro de diapositive 3"/>
          <p:cNvSpPr>
            <a:spLocks noGrp="1"/>
          </p:cNvSpPr>
          <p:nvPr>
            <p:ph type="sldNum" sz="quarter" idx="10"/>
          </p:nvPr>
        </p:nvSpPr>
        <p:spPr/>
        <p:txBody>
          <a:bodyPr/>
          <a:lstStyle/>
          <a:p>
            <a:fld id="{474BD0D7-0D9F-4D34-AE75-DF05F8DD5558}" type="slidenum">
              <a:rPr lang="fr-FR" smtClean="0"/>
              <a:pPr/>
              <a:t>7</a:t>
            </a:fld>
            <a:endParaRPr lang="fr-FR"/>
          </a:p>
        </p:txBody>
      </p:sp>
    </p:spTree>
    <p:extLst>
      <p:ext uri="{BB962C8B-B14F-4D97-AF65-F5344CB8AC3E}">
        <p14:creationId xmlns:p14="http://schemas.microsoft.com/office/powerpoint/2010/main" val="26211886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commentaires 2"/>
          <p:cNvSpPr>
            <a:spLocks noGrp="1"/>
          </p:cNvSpPr>
          <p:nvPr>
            <p:ph type="body" idx="1"/>
          </p:nvPr>
        </p:nvSpPr>
        <p:spPr/>
        <p:txBody>
          <a:bodyPr/>
          <a:lstStyle/>
          <a:p>
            <a:pPr marL="0" indent="0">
              <a:buFontTx/>
              <a:buNone/>
            </a:pPr>
            <a:r>
              <a:rPr lang="fr-FR" baseline="0" dirty="0" smtClean="0"/>
              <a:t>Vecteurs</a:t>
            </a:r>
          </a:p>
          <a:p>
            <a:pPr marL="171450" indent="-171450">
              <a:buFontTx/>
              <a:buChar char="-"/>
            </a:pPr>
            <a:r>
              <a:rPr lang="fr-FR" baseline="0" dirty="0" smtClean="0"/>
              <a:t>Dessin, style personnalisable</a:t>
            </a:r>
          </a:p>
          <a:p>
            <a:pPr marL="171450" indent="-171450">
              <a:buFontTx/>
              <a:buChar char="-"/>
            </a:pPr>
            <a:r>
              <a:rPr lang="fr-FR" baseline="0" dirty="0" smtClean="0"/>
              <a:t>Métadonnées</a:t>
            </a:r>
          </a:p>
          <a:p>
            <a:pPr marL="171450" indent="-171450">
              <a:buFontTx/>
              <a:buChar char="-"/>
            </a:pPr>
            <a:r>
              <a:rPr lang="fr-FR" baseline="0" dirty="0" smtClean="0"/>
              <a:t>Formats courants : SHP, KML/KMZ</a:t>
            </a:r>
          </a:p>
        </p:txBody>
      </p:sp>
      <p:sp>
        <p:nvSpPr>
          <p:cNvPr id="4" name="Espace réservé du numéro de diapositive 3"/>
          <p:cNvSpPr>
            <a:spLocks noGrp="1"/>
          </p:cNvSpPr>
          <p:nvPr>
            <p:ph type="sldNum" sz="quarter" idx="10"/>
          </p:nvPr>
        </p:nvSpPr>
        <p:spPr/>
        <p:txBody>
          <a:bodyPr/>
          <a:lstStyle/>
          <a:p>
            <a:fld id="{474BD0D7-0D9F-4D34-AE75-DF05F8DD5558}" type="slidenum">
              <a:rPr lang="fr-FR" smtClean="0"/>
              <a:pPr/>
              <a:t>8</a:t>
            </a:fld>
            <a:endParaRPr lang="fr-FR"/>
          </a:p>
        </p:txBody>
      </p:sp>
    </p:spTree>
    <p:extLst>
      <p:ext uri="{BB962C8B-B14F-4D97-AF65-F5344CB8AC3E}">
        <p14:creationId xmlns:p14="http://schemas.microsoft.com/office/powerpoint/2010/main" val="24088007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commentaires 2"/>
          <p:cNvSpPr>
            <a:spLocks noGrp="1"/>
          </p:cNvSpPr>
          <p:nvPr>
            <p:ph type="body" idx="1"/>
          </p:nvPr>
        </p:nvSpPr>
        <p:spPr/>
        <p:txBody>
          <a:bodyPr/>
          <a:lstStyle/>
          <a:p>
            <a:pPr marL="0" indent="0">
              <a:buFontTx/>
              <a:buNone/>
            </a:pPr>
            <a:r>
              <a:rPr lang="fr-FR" baseline="0" dirty="0" smtClean="0"/>
              <a:t>Relief</a:t>
            </a:r>
          </a:p>
          <a:p>
            <a:pPr marL="171450" indent="-171450">
              <a:buFontTx/>
              <a:buChar char="-"/>
            </a:pPr>
            <a:r>
              <a:rPr lang="fr-FR" dirty="0" smtClean="0"/>
              <a:t>MNT : </a:t>
            </a:r>
            <a:r>
              <a:rPr lang="fr-FR" dirty="0" err="1" smtClean="0"/>
              <a:t>Modele</a:t>
            </a:r>
            <a:r>
              <a:rPr lang="fr-FR" baseline="0" dirty="0" smtClean="0"/>
              <a:t> </a:t>
            </a:r>
            <a:r>
              <a:rPr lang="fr-FR" baseline="0" dirty="0" err="1" smtClean="0"/>
              <a:t>Numerique</a:t>
            </a:r>
            <a:r>
              <a:rPr lang="fr-FR" baseline="0" dirty="0" smtClean="0"/>
              <a:t> Terrain (DTED)</a:t>
            </a:r>
          </a:p>
          <a:p>
            <a:pPr marL="171450" indent="-171450">
              <a:buFontTx/>
              <a:buChar char="-"/>
            </a:pPr>
            <a:r>
              <a:rPr lang="fr-FR" baseline="0" dirty="0" smtClean="0"/>
              <a:t>MNA : MN Altitude (sursol : végétation, bâtiment)</a:t>
            </a:r>
          </a:p>
          <a:p>
            <a:pPr marL="171450" indent="-171450">
              <a:buFontTx/>
              <a:buChar char="-"/>
            </a:pPr>
            <a:r>
              <a:rPr lang="fr-FR" baseline="0" dirty="0" smtClean="0"/>
              <a:t>6 niveaux de précisions : 0 à 5</a:t>
            </a:r>
          </a:p>
          <a:p>
            <a:pPr marL="171450" indent="-171450">
              <a:buFontTx/>
              <a:buChar char="-"/>
            </a:pPr>
            <a:r>
              <a:rPr lang="fr-FR" baseline="0" dirty="0" smtClean="0"/>
              <a:t>Formats courants : DTED</a:t>
            </a:r>
            <a:endParaRPr lang="fr-FR" dirty="0"/>
          </a:p>
        </p:txBody>
      </p:sp>
      <p:sp>
        <p:nvSpPr>
          <p:cNvPr id="4" name="Espace réservé du numéro de diapositive 3"/>
          <p:cNvSpPr>
            <a:spLocks noGrp="1"/>
          </p:cNvSpPr>
          <p:nvPr>
            <p:ph type="sldNum" sz="quarter" idx="10"/>
          </p:nvPr>
        </p:nvSpPr>
        <p:spPr/>
        <p:txBody>
          <a:bodyPr/>
          <a:lstStyle/>
          <a:p>
            <a:fld id="{474BD0D7-0D9F-4D34-AE75-DF05F8DD5558}" type="slidenum">
              <a:rPr lang="fr-FR" smtClean="0"/>
              <a:pPr/>
              <a:t>9</a:t>
            </a:fld>
            <a:endParaRPr lang="fr-FR"/>
          </a:p>
        </p:txBody>
      </p:sp>
    </p:spTree>
    <p:extLst>
      <p:ext uri="{BB962C8B-B14F-4D97-AF65-F5344CB8AC3E}">
        <p14:creationId xmlns:p14="http://schemas.microsoft.com/office/powerpoint/2010/main" val="14388078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1524000" y="1122363"/>
            <a:ext cx="9144000" cy="2387600"/>
          </a:xfrm>
          <a:prstGeom prst="rect">
            <a:avLst/>
          </a:prstGeom>
        </p:spPr>
        <p:txBody>
          <a:bodyPr anchor="b"/>
          <a:lstStyle>
            <a:lvl1pPr algn="ctr">
              <a:defRPr sz="4500"/>
            </a:lvl1pPr>
          </a:lstStyle>
          <a:p>
            <a:r>
              <a:rPr lang="fr-FR" smtClean="0"/>
              <a:t>Modifiez le style du titre</a:t>
            </a:r>
            <a:endParaRPr lang="fr-FR"/>
          </a:p>
        </p:txBody>
      </p:sp>
      <p:sp>
        <p:nvSpPr>
          <p:cNvPr id="3" name="Sous-titre 2"/>
          <p:cNvSpPr>
            <a:spLocks noGrp="1"/>
          </p:cNvSpPr>
          <p:nvPr>
            <p:ph type="subTitle" idx="1"/>
          </p:nvPr>
        </p:nvSpPr>
        <p:spPr>
          <a:xfrm>
            <a:off x="1524000" y="3602038"/>
            <a:ext cx="9144000" cy="1655762"/>
          </a:xfrm>
          <a:prstGeom prst="rect">
            <a:avLst/>
          </a:prstGeo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fr-FR" smtClean="0"/>
              <a:t>Modifier le style des sous-titres du masque</a:t>
            </a:r>
            <a:endParaRPr lang="fr-FR"/>
          </a:p>
        </p:txBody>
      </p:sp>
      <p:sp>
        <p:nvSpPr>
          <p:cNvPr id="4" name="Espace réservé de la date 3"/>
          <p:cNvSpPr>
            <a:spLocks noGrp="1"/>
          </p:cNvSpPr>
          <p:nvPr>
            <p:ph type="dt" sz="half" idx="10"/>
          </p:nvPr>
        </p:nvSpPr>
        <p:spPr/>
        <p:txBody>
          <a:bodyPr/>
          <a:lstStyle/>
          <a:p>
            <a:fld id="{A74F3EA5-292C-4331-BAB5-A6575F471254}" type="datetimeFigureOut">
              <a:rPr lang="fr-FR" smtClean="0"/>
              <a:t>06/01/2023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0C070781-3C42-4FAC-8567-5AC674719362}" type="slidenum">
              <a:rPr lang="fr-FR" smtClean="0"/>
              <a:t>‹N°›</a:t>
            </a:fld>
            <a:endParaRPr lang="fr-FR"/>
          </a:p>
        </p:txBody>
      </p:sp>
    </p:spTree>
    <p:extLst>
      <p:ext uri="{BB962C8B-B14F-4D97-AF65-F5344CB8AC3E}">
        <p14:creationId xmlns:p14="http://schemas.microsoft.com/office/powerpoint/2010/main" val="23475200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a:xfrm>
            <a:off x="838200" y="365127"/>
            <a:ext cx="10515600" cy="1325563"/>
          </a:xfrm>
          <a:prstGeom prst="rect">
            <a:avLst/>
          </a:prstGeom>
        </p:spPr>
        <p:txBody>
          <a:bodyPr/>
          <a:lstStyle/>
          <a:p>
            <a:r>
              <a:rPr lang="fr-FR" smtClean="0"/>
              <a:t>Modifiez le style du titre</a:t>
            </a:r>
            <a:endParaRPr lang="fr-FR"/>
          </a:p>
        </p:txBody>
      </p:sp>
      <p:sp>
        <p:nvSpPr>
          <p:cNvPr id="3" name="Espace réservé du texte vertical 2"/>
          <p:cNvSpPr>
            <a:spLocks noGrp="1"/>
          </p:cNvSpPr>
          <p:nvPr>
            <p:ph type="body" orient="vert" idx="1"/>
          </p:nvPr>
        </p:nvSpPr>
        <p:spPr>
          <a:xfrm>
            <a:off x="838200" y="1825625"/>
            <a:ext cx="10515600" cy="4351338"/>
          </a:xfrm>
          <a:prstGeom prst="rect">
            <a:avLst/>
          </a:prstGeom>
        </p:spPr>
        <p:txBody>
          <a:bodyPr vert="eaVert"/>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A74F3EA5-292C-4331-BAB5-A6575F471254}" type="datetimeFigureOut">
              <a:rPr lang="fr-FR" smtClean="0"/>
              <a:t>06/01/2023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0C070781-3C42-4FAC-8567-5AC674719362}" type="slidenum">
              <a:rPr lang="fr-FR" smtClean="0"/>
              <a:t>‹N°›</a:t>
            </a:fld>
            <a:endParaRPr lang="fr-FR"/>
          </a:p>
        </p:txBody>
      </p:sp>
    </p:spTree>
    <p:extLst>
      <p:ext uri="{BB962C8B-B14F-4D97-AF65-F5344CB8AC3E}">
        <p14:creationId xmlns:p14="http://schemas.microsoft.com/office/powerpoint/2010/main" val="32453649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8724901" y="365125"/>
            <a:ext cx="2628900" cy="5811838"/>
          </a:xfrm>
          <a:prstGeom prst="rect">
            <a:avLst/>
          </a:prstGeom>
        </p:spPr>
        <p:txBody>
          <a:bodyPr vert="eaVert"/>
          <a:lstStyle/>
          <a:p>
            <a:r>
              <a:rPr lang="fr-FR" smtClean="0"/>
              <a:t>Modifiez le style du titre</a:t>
            </a:r>
            <a:endParaRPr lang="fr-FR"/>
          </a:p>
        </p:txBody>
      </p:sp>
      <p:sp>
        <p:nvSpPr>
          <p:cNvPr id="3" name="Espace réservé du texte vertical 2"/>
          <p:cNvSpPr>
            <a:spLocks noGrp="1"/>
          </p:cNvSpPr>
          <p:nvPr>
            <p:ph type="body" orient="vert" idx="1"/>
          </p:nvPr>
        </p:nvSpPr>
        <p:spPr>
          <a:xfrm>
            <a:off x="838201" y="365125"/>
            <a:ext cx="7734300" cy="5811838"/>
          </a:xfrm>
          <a:prstGeom prst="rect">
            <a:avLst/>
          </a:prstGeom>
        </p:spPr>
        <p:txBody>
          <a:bodyPr vert="eaVert"/>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A74F3EA5-292C-4331-BAB5-A6575F471254}" type="datetimeFigureOut">
              <a:rPr lang="fr-FR" smtClean="0"/>
              <a:t>06/01/2023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0C070781-3C42-4FAC-8567-5AC674719362}" type="slidenum">
              <a:rPr lang="fr-FR" smtClean="0"/>
              <a:t>‹N°›</a:t>
            </a:fld>
            <a:endParaRPr lang="fr-FR"/>
          </a:p>
        </p:txBody>
      </p:sp>
    </p:spTree>
    <p:extLst>
      <p:ext uri="{BB962C8B-B14F-4D97-AF65-F5344CB8AC3E}">
        <p14:creationId xmlns:p14="http://schemas.microsoft.com/office/powerpoint/2010/main" val="307184088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fr-FR" smtClean="0"/>
              <a:t>Modifiez le style du titre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smtClean="0"/>
              <a:t>Modifiez le style des sous-titres du masque</a:t>
            </a:r>
            <a:endParaRPr lang="en-US" dirty="0"/>
          </a:p>
        </p:txBody>
      </p:sp>
      <p:sp>
        <p:nvSpPr>
          <p:cNvPr id="4" name="Date Placeholder 3"/>
          <p:cNvSpPr>
            <a:spLocks noGrp="1"/>
          </p:cNvSpPr>
          <p:nvPr>
            <p:ph type="dt" sz="half" idx="10"/>
          </p:nvPr>
        </p:nvSpPr>
        <p:spPr/>
        <p:txBody>
          <a:bodyPr/>
          <a:lstStyle/>
          <a:p>
            <a:fld id="{A74F3EA5-292C-4331-BAB5-A6575F471254}" type="datetimeFigureOut">
              <a:rPr lang="fr-FR" smtClean="0"/>
              <a:t>06/01/2023</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0C070781-3C42-4FAC-8567-5AC674719362}" type="slidenum">
              <a:rPr lang="fr-FR" smtClean="0"/>
              <a:t>‹N°›</a:t>
            </a:fld>
            <a:endParaRPr lang="fr-FR"/>
          </a:p>
        </p:txBody>
      </p:sp>
    </p:spTree>
    <p:extLst>
      <p:ext uri="{BB962C8B-B14F-4D97-AF65-F5344CB8AC3E}">
        <p14:creationId xmlns:p14="http://schemas.microsoft.com/office/powerpoint/2010/main" val="285184123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smtClean="0"/>
              <a:t>Modifiez le style du titre</a:t>
            </a:r>
            <a:endParaRPr lang="en-US" dirty="0"/>
          </a:p>
        </p:txBody>
      </p:sp>
      <p:sp>
        <p:nvSpPr>
          <p:cNvPr id="3" name="Content Placeholder 2"/>
          <p:cNvSpPr>
            <a:spLocks noGrp="1"/>
          </p:cNvSpPr>
          <p:nvPr>
            <p:ph idx="1"/>
          </p:nvPr>
        </p:nvSpPr>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Date Placeholder 3"/>
          <p:cNvSpPr>
            <a:spLocks noGrp="1"/>
          </p:cNvSpPr>
          <p:nvPr>
            <p:ph type="dt" sz="half" idx="10"/>
          </p:nvPr>
        </p:nvSpPr>
        <p:spPr/>
        <p:txBody>
          <a:bodyPr/>
          <a:lstStyle/>
          <a:p>
            <a:fld id="{A74F3EA5-292C-4331-BAB5-A6575F471254}" type="datetimeFigureOut">
              <a:rPr lang="fr-FR" smtClean="0"/>
              <a:t>06/01/2023</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0C070781-3C42-4FAC-8567-5AC674719362}" type="slidenum">
              <a:rPr lang="fr-FR" smtClean="0"/>
              <a:t>‹N°›</a:t>
            </a:fld>
            <a:endParaRPr lang="fr-FR"/>
          </a:p>
        </p:txBody>
      </p:sp>
    </p:spTree>
    <p:extLst>
      <p:ext uri="{BB962C8B-B14F-4D97-AF65-F5344CB8AC3E}">
        <p14:creationId xmlns:p14="http://schemas.microsoft.com/office/powerpoint/2010/main" val="173872307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fr-FR" smtClean="0"/>
              <a:t>Modifiez le style du titre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smtClean="0"/>
              <a:t>Modifiez les styles du texte du masque</a:t>
            </a:r>
          </a:p>
        </p:txBody>
      </p:sp>
      <p:sp>
        <p:nvSpPr>
          <p:cNvPr id="4" name="Date Placeholder 3"/>
          <p:cNvSpPr>
            <a:spLocks noGrp="1"/>
          </p:cNvSpPr>
          <p:nvPr>
            <p:ph type="dt" sz="half" idx="10"/>
          </p:nvPr>
        </p:nvSpPr>
        <p:spPr/>
        <p:txBody>
          <a:bodyPr/>
          <a:lstStyle/>
          <a:p>
            <a:fld id="{A74F3EA5-292C-4331-BAB5-A6575F471254}" type="datetimeFigureOut">
              <a:rPr lang="fr-FR" smtClean="0"/>
              <a:t>06/01/2023</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0C070781-3C42-4FAC-8567-5AC674719362}" type="slidenum">
              <a:rPr lang="fr-FR" smtClean="0"/>
              <a:t>‹N°›</a:t>
            </a:fld>
            <a:endParaRPr lang="fr-FR"/>
          </a:p>
        </p:txBody>
      </p:sp>
    </p:spTree>
    <p:extLst>
      <p:ext uri="{BB962C8B-B14F-4D97-AF65-F5344CB8AC3E}">
        <p14:creationId xmlns:p14="http://schemas.microsoft.com/office/powerpoint/2010/main" val="425441523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smtClean="0"/>
              <a:t>Modifiez le style du titre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5" name="Date Placeholder 4"/>
          <p:cNvSpPr>
            <a:spLocks noGrp="1"/>
          </p:cNvSpPr>
          <p:nvPr>
            <p:ph type="dt" sz="half" idx="10"/>
          </p:nvPr>
        </p:nvSpPr>
        <p:spPr/>
        <p:txBody>
          <a:bodyPr/>
          <a:lstStyle/>
          <a:p>
            <a:fld id="{A74F3EA5-292C-4331-BAB5-A6575F471254}" type="datetimeFigureOut">
              <a:rPr lang="fr-FR" smtClean="0"/>
              <a:t>06/01/2023</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0C070781-3C42-4FAC-8567-5AC674719362}" type="slidenum">
              <a:rPr lang="fr-FR" smtClean="0"/>
              <a:t>‹N°›</a:t>
            </a:fld>
            <a:endParaRPr lang="fr-FR"/>
          </a:p>
        </p:txBody>
      </p:sp>
    </p:spTree>
    <p:extLst>
      <p:ext uri="{BB962C8B-B14F-4D97-AF65-F5344CB8AC3E}">
        <p14:creationId xmlns:p14="http://schemas.microsoft.com/office/powerpoint/2010/main" val="372183266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fr-FR" smtClean="0"/>
              <a:t>Modifiez le style du titre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Modifiez les styles du texte du masque</a:t>
            </a:r>
          </a:p>
        </p:txBody>
      </p:sp>
      <p:sp>
        <p:nvSpPr>
          <p:cNvPr id="4" name="Content Placeholder 3"/>
          <p:cNvSpPr>
            <a:spLocks noGrp="1"/>
          </p:cNvSpPr>
          <p:nvPr>
            <p:ph sz="half" idx="2"/>
          </p:nvPr>
        </p:nvSpPr>
        <p:spPr>
          <a:xfrm>
            <a:off x="839788" y="2505075"/>
            <a:ext cx="5157787" cy="3684588"/>
          </a:xfrm>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Modifiez les styles du texte du masque</a:t>
            </a:r>
          </a:p>
        </p:txBody>
      </p:sp>
      <p:sp>
        <p:nvSpPr>
          <p:cNvPr id="6" name="Content Placeholder 5"/>
          <p:cNvSpPr>
            <a:spLocks noGrp="1"/>
          </p:cNvSpPr>
          <p:nvPr>
            <p:ph sz="quarter" idx="4"/>
          </p:nvPr>
        </p:nvSpPr>
        <p:spPr>
          <a:xfrm>
            <a:off x="6172200" y="2505075"/>
            <a:ext cx="5183188" cy="3684588"/>
          </a:xfrm>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7" name="Date Placeholder 6"/>
          <p:cNvSpPr>
            <a:spLocks noGrp="1"/>
          </p:cNvSpPr>
          <p:nvPr>
            <p:ph type="dt" sz="half" idx="10"/>
          </p:nvPr>
        </p:nvSpPr>
        <p:spPr/>
        <p:txBody>
          <a:bodyPr/>
          <a:lstStyle/>
          <a:p>
            <a:fld id="{A74F3EA5-292C-4331-BAB5-A6575F471254}" type="datetimeFigureOut">
              <a:rPr lang="fr-FR" smtClean="0"/>
              <a:t>06/01/2023</a:t>
            </a:fld>
            <a:endParaRPr lang="fr-FR"/>
          </a:p>
        </p:txBody>
      </p:sp>
      <p:sp>
        <p:nvSpPr>
          <p:cNvPr id="8" name="Footer Placeholder 7"/>
          <p:cNvSpPr>
            <a:spLocks noGrp="1"/>
          </p:cNvSpPr>
          <p:nvPr>
            <p:ph type="ftr" sz="quarter" idx="11"/>
          </p:nvPr>
        </p:nvSpPr>
        <p:spPr/>
        <p:txBody>
          <a:bodyPr/>
          <a:lstStyle/>
          <a:p>
            <a:endParaRPr lang="fr-FR"/>
          </a:p>
        </p:txBody>
      </p:sp>
      <p:sp>
        <p:nvSpPr>
          <p:cNvPr id="9" name="Slide Number Placeholder 8"/>
          <p:cNvSpPr>
            <a:spLocks noGrp="1"/>
          </p:cNvSpPr>
          <p:nvPr>
            <p:ph type="sldNum" sz="quarter" idx="12"/>
          </p:nvPr>
        </p:nvSpPr>
        <p:spPr/>
        <p:txBody>
          <a:bodyPr/>
          <a:lstStyle/>
          <a:p>
            <a:fld id="{0C070781-3C42-4FAC-8567-5AC674719362}" type="slidenum">
              <a:rPr lang="fr-FR" smtClean="0"/>
              <a:t>‹N°›</a:t>
            </a:fld>
            <a:endParaRPr lang="fr-FR"/>
          </a:p>
        </p:txBody>
      </p:sp>
    </p:spTree>
    <p:extLst>
      <p:ext uri="{BB962C8B-B14F-4D97-AF65-F5344CB8AC3E}">
        <p14:creationId xmlns:p14="http://schemas.microsoft.com/office/powerpoint/2010/main" val="126037289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smtClean="0"/>
              <a:t>Modifiez le style du titre</a:t>
            </a:r>
            <a:endParaRPr lang="en-US" dirty="0"/>
          </a:p>
        </p:txBody>
      </p:sp>
      <p:sp>
        <p:nvSpPr>
          <p:cNvPr id="3" name="Date Placeholder 2"/>
          <p:cNvSpPr>
            <a:spLocks noGrp="1"/>
          </p:cNvSpPr>
          <p:nvPr>
            <p:ph type="dt" sz="half" idx="10"/>
          </p:nvPr>
        </p:nvSpPr>
        <p:spPr/>
        <p:txBody>
          <a:bodyPr/>
          <a:lstStyle/>
          <a:p>
            <a:fld id="{A74F3EA5-292C-4331-BAB5-A6575F471254}" type="datetimeFigureOut">
              <a:rPr lang="fr-FR" smtClean="0"/>
              <a:t>06/01/2023</a:t>
            </a:fld>
            <a:endParaRPr lang="fr-FR"/>
          </a:p>
        </p:txBody>
      </p:sp>
      <p:sp>
        <p:nvSpPr>
          <p:cNvPr id="4" name="Footer Placeholder 3"/>
          <p:cNvSpPr>
            <a:spLocks noGrp="1"/>
          </p:cNvSpPr>
          <p:nvPr>
            <p:ph type="ftr" sz="quarter" idx="11"/>
          </p:nvPr>
        </p:nvSpPr>
        <p:spPr/>
        <p:txBody>
          <a:bodyPr/>
          <a:lstStyle/>
          <a:p>
            <a:endParaRPr lang="fr-FR"/>
          </a:p>
        </p:txBody>
      </p:sp>
      <p:sp>
        <p:nvSpPr>
          <p:cNvPr id="5" name="Slide Number Placeholder 4"/>
          <p:cNvSpPr>
            <a:spLocks noGrp="1"/>
          </p:cNvSpPr>
          <p:nvPr>
            <p:ph type="sldNum" sz="quarter" idx="12"/>
          </p:nvPr>
        </p:nvSpPr>
        <p:spPr/>
        <p:txBody>
          <a:bodyPr/>
          <a:lstStyle/>
          <a:p>
            <a:fld id="{0C070781-3C42-4FAC-8567-5AC674719362}" type="slidenum">
              <a:rPr lang="fr-FR" smtClean="0"/>
              <a:t>‹N°›</a:t>
            </a:fld>
            <a:endParaRPr lang="fr-FR"/>
          </a:p>
        </p:txBody>
      </p:sp>
    </p:spTree>
    <p:extLst>
      <p:ext uri="{BB962C8B-B14F-4D97-AF65-F5344CB8AC3E}">
        <p14:creationId xmlns:p14="http://schemas.microsoft.com/office/powerpoint/2010/main" val="406364716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74F3EA5-292C-4331-BAB5-A6575F471254}" type="datetimeFigureOut">
              <a:rPr lang="fr-FR" smtClean="0"/>
              <a:t>06/01/2023</a:t>
            </a:fld>
            <a:endParaRPr lang="fr-FR"/>
          </a:p>
        </p:txBody>
      </p:sp>
      <p:sp>
        <p:nvSpPr>
          <p:cNvPr id="3" name="Footer Placeholder 2"/>
          <p:cNvSpPr>
            <a:spLocks noGrp="1"/>
          </p:cNvSpPr>
          <p:nvPr>
            <p:ph type="ftr" sz="quarter" idx="11"/>
          </p:nvPr>
        </p:nvSpPr>
        <p:spPr/>
        <p:txBody>
          <a:bodyPr/>
          <a:lstStyle/>
          <a:p>
            <a:endParaRPr lang="fr-FR"/>
          </a:p>
        </p:txBody>
      </p:sp>
      <p:sp>
        <p:nvSpPr>
          <p:cNvPr id="4" name="Slide Number Placeholder 3"/>
          <p:cNvSpPr>
            <a:spLocks noGrp="1"/>
          </p:cNvSpPr>
          <p:nvPr>
            <p:ph type="sldNum" sz="quarter" idx="12"/>
          </p:nvPr>
        </p:nvSpPr>
        <p:spPr/>
        <p:txBody>
          <a:bodyPr/>
          <a:lstStyle/>
          <a:p>
            <a:fld id="{0C070781-3C42-4FAC-8567-5AC674719362}" type="slidenum">
              <a:rPr lang="fr-FR" smtClean="0"/>
              <a:t>‹N°›</a:t>
            </a:fld>
            <a:endParaRPr lang="fr-FR"/>
          </a:p>
        </p:txBody>
      </p:sp>
    </p:spTree>
    <p:extLst>
      <p:ext uri="{BB962C8B-B14F-4D97-AF65-F5344CB8AC3E}">
        <p14:creationId xmlns:p14="http://schemas.microsoft.com/office/powerpoint/2010/main" val="299068224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fr-FR" smtClean="0"/>
              <a:t>Modifiez le style du titre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smtClean="0"/>
              <a:t>Modifiez les styles du texte du masque</a:t>
            </a:r>
          </a:p>
        </p:txBody>
      </p:sp>
      <p:sp>
        <p:nvSpPr>
          <p:cNvPr id="5" name="Date Placeholder 4"/>
          <p:cNvSpPr>
            <a:spLocks noGrp="1"/>
          </p:cNvSpPr>
          <p:nvPr>
            <p:ph type="dt" sz="half" idx="10"/>
          </p:nvPr>
        </p:nvSpPr>
        <p:spPr/>
        <p:txBody>
          <a:bodyPr/>
          <a:lstStyle/>
          <a:p>
            <a:fld id="{A74F3EA5-292C-4331-BAB5-A6575F471254}" type="datetimeFigureOut">
              <a:rPr lang="fr-FR" smtClean="0"/>
              <a:t>06/01/2023</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0C070781-3C42-4FAC-8567-5AC674719362}" type="slidenum">
              <a:rPr lang="fr-FR" smtClean="0"/>
              <a:t>‹N°›</a:t>
            </a:fld>
            <a:endParaRPr lang="fr-FR"/>
          </a:p>
        </p:txBody>
      </p:sp>
    </p:spTree>
    <p:extLst>
      <p:ext uri="{BB962C8B-B14F-4D97-AF65-F5344CB8AC3E}">
        <p14:creationId xmlns:p14="http://schemas.microsoft.com/office/powerpoint/2010/main" val="24485856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a:xfrm>
            <a:off x="838200" y="365127"/>
            <a:ext cx="10515600" cy="1325563"/>
          </a:xfrm>
          <a:prstGeom prst="rect">
            <a:avLst/>
          </a:prstGeom>
        </p:spPr>
        <p:txBody>
          <a:bodyPr/>
          <a:lstStyle/>
          <a:p>
            <a:r>
              <a:rPr lang="fr-FR" smtClean="0"/>
              <a:t>Modifiez le style du titre</a:t>
            </a:r>
            <a:endParaRPr lang="fr-FR"/>
          </a:p>
        </p:txBody>
      </p:sp>
      <p:sp>
        <p:nvSpPr>
          <p:cNvPr id="3" name="Espace réservé du contenu 2"/>
          <p:cNvSpPr>
            <a:spLocks noGrp="1"/>
          </p:cNvSpPr>
          <p:nvPr>
            <p:ph idx="1"/>
          </p:nvPr>
        </p:nvSpPr>
        <p:spPr>
          <a:xfrm>
            <a:off x="838200" y="1825625"/>
            <a:ext cx="10515600" cy="4351338"/>
          </a:xfrm>
          <a:prstGeom prst="rect">
            <a:avLst/>
          </a:prstGeo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A74F3EA5-292C-4331-BAB5-A6575F471254}" type="datetimeFigureOut">
              <a:rPr lang="fr-FR" smtClean="0"/>
              <a:t>06/01/2023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0C070781-3C42-4FAC-8567-5AC674719362}" type="slidenum">
              <a:rPr lang="fr-FR" smtClean="0"/>
              <a:t>‹N°›</a:t>
            </a:fld>
            <a:endParaRPr lang="fr-FR"/>
          </a:p>
        </p:txBody>
      </p:sp>
    </p:spTree>
    <p:extLst>
      <p:ext uri="{BB962C8B-B14F-4D97-AF65-F5344CB8AC3E}">
        <p14:creationId xmlns:p14="http://schemas.microsoft.com/office/powerpoint/2010/main" val="280801743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fr-FR" smtClean="0"/>
              <a:t>Modifiez le style du titre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smtClean="0"/>
              <a:t>Cliquez sur l'icône pour ajouter une image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smtClean="0"/>
              <a:t>Modifiez les styles du texte du masque</a:t>
            </a:r>
          </a:p>
        </p:txBody>
      </p:sp>
      <p:sp>
        <p:nvSpPr>
          <p:cNvPr id="5" name="Date Placeholder 4"/>
          <p:cNvSpPr>
            <a:spLocks noGrp="1"/>
          </p:cNvSpPr>
          <p:nvPr>
            <p:ph type="dt" sz="half" idx="10"/>
          </p:nvPr>
        </p:nvSpPr>
        <p:spPr/>
        <p:txBody>
          <a:bodyPr/>
          <a:lstStyle/>
          <a:p>
            <a:fld id="{A74F3EA5-292C-4331-BAB5-A6575F471254}" type="datetimeFigureOut">
              <a:rPr lang="fr-FR" smtClean="0"/>
              <a:t>06/01/2023</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0C070781-3C42-4FAC-8567-5AC674719362}" type="slidenum">
              <a:rPr lang="fr-FR" smtClean="0"/>
              <a:t>‹N°›</a:t>
            </a:fld>
            <a:endParaRPr lang="fr-FR"/>
          </a:p>
        </p:txBody>
      </p:sp>
    </p:spTree>
    <p:extLst>
      <p:ext uri="{BB962C8B-B14F-4D97-AF65-F5344CB8AC3E}">
        <p14:creationId xmlns:p14="http://schemas.microsoft.com/office/powerpoint/2010/main" val="215077788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smtClean="0"/>
              <a:t>Modifiez le style du titre</a:t>
            </a:r>
            <a:endParaRPr lang="en-US" dirty="0"/>
          </a:p>
        </p:txBody>
      </p:sp>
      <p:sp>
        <p:nvSpPr>
          <p:cNvPr id="3" name="Vertical Text Placeholder 2"/>
          <p:cNvSpPr>
            <a:spLocks noGrp="1"/>
          </p:cNvSpPr>
          <p:nvPr>
            <p:ph type="body" orient="vert" idx="1"/>
          </p:nvPr>
        </p:nvSpPr>
        <p:spPr/>
        <p:txBody>
          <a:bodyPr vert="eaVert"/>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Date Placeholder 3"/>
          <p:cNvSpPr>
            <a:spLocks noGrp="1"/>
          </p:cNvSpPr>
          <p:nvPr>
            <p:ph type="dt" sz="half" idx="10"/>
          </p:nvPr>
        </p:nvSpPr>
        <p:spPr/>
        <p:txBody>
          <a:bodyPr/>
          <a:lstStyle/>
          <a:p>
            <a:fld id="{A74F3EA5-292C-4331-BAB5-A6575F471254}" type="datetimeFigureOut">
              <a:rPr lang="fr-FR" smtClean="0"/>
              <a:t>06/01/2023</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0C070781-3C42-4FAC-8567-5AC674719362}" type="slidenum">
              <a:rPr lang="fr-FR" smtClean="0"/>
              <a:t>‹N°›</a:t>
            </a:fld>
            <a:endParaRPr lang="fr-FR"/>
          </a:p>
        </p:txBody>
      </p:sp>
    </p:spTree>
    <p:extLst>
      <p:ext uri="{BB962C8B-B14F-4D97-AF65-F5344CB8AC3E}">
        <p14:creationId xmlns:p14="http://schemas.microsoft.com/office/powerpoint/2010/main" val="140000074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fr-FR" smtClean="0"/>
              <a:t>Modifiez le style du titre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Date Placeholder 3"/>
          <p:cNvSpPr>
            <a:spLocks noGrp="1"/>
          </p:cNvSpPr>
          <p:nvPr>
            <p:ph type="dt" sz="half" idx="10"/>
          </p:nvPr>
        </p:nvSpPr>
        <p:spPr/>
        <p:txBody>
          <a:bodyPr/>
          <a:lstStyle/>
          <a:p>
            <a:fld id="{A74F3EA5-292C-4331-BAB5-A6575F471254}" type="datetimeFigureOut">
              <a:rPr lang="fr-FR" smtClean="0"/>
              <a:t>06/01/2023</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0C070781-3C42-4FAC-8567-5AC674719362}" type="slidenum">
              <a:rPr lang="fr-FR" smtClean="0"/>
              <a:t>‹N°›</a:t>
            </a:fld>
            <a:endParaRPr lang="fr-FR"/>
          </a:p>
        </p:txBody>
      </p:sp>
    </p:spTree>
    <p:extLst>
      <p:ext uri="{BB962C8B-B14F-4D97-AF65-F5344CB8AC3E}">
        <p14:creationId xmlns:p14="http://schemas.microsoft.com/office/powerpoint/2010/main" val="11932344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831851" y="1709740"/>
            <a:ext cx="10515600" cy="2852737"/>
          </a:xfrm>
          <a:prstGeom prst="rect">
            <a:avLst/>
          </a:prstGeom>
        </p:spPr>
        <p:txBody>
          <a:bodyPr anchor="b"/>
          <a:lstStyle>
            <a:lvl1pPr>
              <a:defRPr sz="4500"/>
            </a:lvl1pPr>
          </a:lstStyle>
          <a:p>
            <a:r>
              <a:rPr lang="fr-FR" smtClean="0"/>
              <a:t>Modifiez le style du titre</a:t>
            </a:r>
            <a:endParaRPr lang="fr-FR"/>
          </a:p>
        </p:txBody>
      </p:sp>
      <p:sp>
        <p:nvSpPr>
          <p:cNvPr id="3" name="Espace réservé du texte 2"/>
          <p:cNvSpPr>
            <a:spLocks noGrp="1"/>
          </p:cNvSpPr>
          <p:nvPr>
            <p:ph type="body" idx="1"/>
          </p:nvPr>
        </p:nvSpPr>
        <p:spPr>
          <a:xfrm>
            <a:off x="831851" y="4589465"/>
            <a:ext cx="10515600" cy="1500187"/>
          </a:xfrm>
          <a:prstGeom prst="rect">
            <a:avLst/>
          </a:prstGeo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fr-FR" smtClean="0"/>
              <a:t>Modifier les styles du texte du masque</a:t>
            </a:r>
          </a:p>
        </p:txBody>
      </p:sp>
      <p:sp>
        <p:nvSpPr>
          <p:cNvPr id="4" name="Espace réservé de la date 3"/>
          <p:cNvSpPr>
            <a:spLocks noGrp="1"/>
          </p:cNvSpPr>
          <p:nvPr>
            <p:ph type="dt" sz="half" idx="10"/>
          </p:nvPr>
        </p:nvSpPr>
        <p:spPr/>
        <p:txBody>
          <a:bodyPr/>
          <a:lstStyle/>
          <a:p>
            <a:fld id="{A74F3EA5-292C-4331-BAB5-A6575F471254}" type="datetimeFigureOut">
              <a:rPr lang="fr-FR" smtClean="0"/>
              <a:t>06/01/2023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0C070781-3C42-4FAC-8567-5AC674719362}" type="slidenum">
              <a:rPr lang="fr-FR" smtClean="0"/>
              <a:t>‹N°›</a:t>
            </a:fld>
            <a:endParaRPr lang="fr-FR"/>
          </a:p>
        </p:txBody>
      </p:sp>
    </p:spTree>
    <p:extLst>
      <p:ext uri="{BB962C8B-B14F-4D97-AF65-F5344CB8AC3E}">
        <p14:creationId xmlns:p14="http://schemas.microsoft.com/office/powerpoint/2010/main" val="28976884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a:xfrm>
            <a:off x="838200" y="365127"/>
            <a:ext cx="10515600" cy="1325563"/>
          </a:xfrm>
          <a:prstGeom prst="rect">
            <a:avLst/>
          </a:prstGeom>
        </p:spPr>
        <p:txBody>
          <a:bodyPr/>
          <a:lstStyle/>
          <a:p>
            <a:r>
              <a:rPr lang="fr-FR" smtClean="0"/>
              <a:t>Modifiez le style du titre</a:t>
            </a:r>
            <a:endParaRPr lang="fr-FR"/>
          </a:p>
        </p:txBody>
      </p:sp>
      <p:sp>
        <p:nvSpPr>
          <p:cNvPr id="3" name="Espace réservé du contenu 2"/>
          <p:cNvSpPr>
            <a:spLocks noGrp="1"/>
          </p:cNvSpPr>
          <p:nvPr>
            <p:ph sz="half" idx="1"/>
          </p:nvPr>
        </p:nvSpPr>
        <p:spPr>
          <a:xfrm>
            <a:off x="838200" y="1825625"/>
            <a:ext cx="5181600" cy="4351338"/>
          </a:xfrm>
          <a:prstGeom prst="rect">
            <a:avLst/>
          </a:prstGeo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contenu 3"/>
          <p:cNvSpPr>
            <a:spLocks noGrp="1"/>
          </p:cNvSpPr>
          <p:nvPr>
            <p:ph sz="half" idx="2"/>
          </p:nvPr>
        </p:nvSpPr>
        <p:spPr>
          <a:xfrm>
            <a:off x="6172200" y="1825625"/>
            <a:ext cx="5181600" cy="4351338"/>
          </a:xfrm>
          <a:prstGeom prst="rect">
            <a:avLst/>
          </a:prstGeo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e la date 4"/>
          <p:cNvSpPr>
            <a:spLocks noGrp="1"/>
          </p:cNvSpPr>
          <p:nvPr>
            <p:ph type="dt" sz="half" idx="10"/>
          </p:nvPr>
        </p:nvSpPr>
        <p:spPr/>
        <p:txBody>
          <a:bodyPr/>
          <a:lstStyle/>
          <a:p>
            <a:fld id="{A74F3EA5-292C-4331-BAB5-A6575F471254}" type="datetimeFigureOut">
              <a:rPr lang="fr-FR" smtClean="0"/>
              <a:t>06/01/2023</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0C070781-3C42-4FAC-8567-5AC674719362}" type="slidenum">
              <a:rPr lang="fr-FR" smtClean="0"/>
              <a:t>‹N°›</a:t>
            </a:fld>
            <a:endParaRPr lang="fr-FR"/>
          </a:p>
        </p:txBody>
      </p:sp>
    </p:spTree>
    <p:extLst>
      <p:ext uri="{BB962C8B-B14F-4D97-AF65-F5344CB8AC3E}">
        <p14:creationId xmlns:p14="http://schemas.microsoft.com/office/powerpoint/2010/main" val="26506167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839788" y="365127"/>
            <a:ext cx="10515600" cy="1325563"/>
          </a:xfrm>
          <a:prstGeom prst="rect">
            <a:avLst/>
          </a:prstGeom>
        </p:spPr>
        <p:txBody>
          <a:bodyPr/>
          <a:lstStyle/>
          <a:p>
            <a:r>
              <a:rPr lang="fr-FR" smtClean="0"/>
              <a:t>Modifiez le style du titre</a:t>
            </a:r>
            <a:endParaRPr lang="fr-FR"/>
          </a:p>
        </p:txBody>
      </p:sp>
      <p:sp>
        <p:nvSpPr>
          <p:cNvPr id="3" name="Espace réservé du texte 2"/>
          <p:cNvSpPr>
            <a:spLocks noGrp="1"/>
          </p:cNvSpPr>
          <p:nvPr>
            <p:ph type="body" idx="1"/>
          </p:nvPr>
        </p:nvSpPr>
        <p:spPr>
          <a:xfrm>
            <a:off x="839789" y="1681163"/>
            <a:ext cx="5157787" cy="823912"/>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fr-FR" smtClean="0"/>
              <a:t>Modifier les styles du texte du masque</a:t>
            </a:r>
          </a:p>
        </p:txBody>
      </p:sp>
      <p:sp>
        <p:nvSpPr>
          <p:cNvPr id="4" name="Espace réservé du contenu 3"/>
          <p:cNvSpPr>
            <a:spLocks noGrp="1"/>
          </p:cNvSpPr>
          <p:nvPr>
            <p:ph sz="half" idx="2"/>
          </p:nvPr>
        </p:nvSpPr>
        <p:spPr>
          <a:xfrm>
            <a:off x="839789" y="2505075"/>
            <a:ext cx="5157787" cy="3684588"/>
          </a:xfrm>
          <a:prstGeom prst="rect">
            <a:avLst/>
          </a:prstGeo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u texte 4"/>
          <p:cNvSpPr>
            <a:spLocks noGrp="1"/>
          </p:cNvSpPr>
          <p:nvPr>
            <p:ph type="body" sz="quarter" idx="3"/>
          </p:nvPr>
        </p:nvSpPr>
        <p:spPr>
          <a:xfrm>
            <a:off x="6172201" y="1681163"/>
            <a:ext cx="5183188" cy="823912"/>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fr-FR" smtClean="0"/>
              <a:t>Modifier les styles du texte du masque</a:t>
            </a:r>
          </a:p>
        </p:txBody>
      </p:sp>
      <p:sp>
        <p:nvSpPr>
          <p:cNvPr id="6" name="Espace réservé du contenu 5"/>
          <p:cNvSpPr>
            <a:spLocks noGrp="1"/>
          </p:cNvSpPr>
          <p:nvPr>
            <p:ph sz="quarter" idx="4"/>
          </p:nvPr>
        </p:nvSpPr>
        <p:spPr>
          <a:xfrm>
            <a:off x="6172201" y="2505075"/>
            <a:ext cx="5183188" cy="3684588"/>
          </a:xfrm>
          <a:prstGeom prst="rect">
            <a:avLst/>
          </a:prstGeo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7" name="Espace réservé de la date 6"/>
          <p:cNvSpPr>
            <a:spLocks noGrp="1"/>
          </p:cNvSpPr>
          <p:nvPr>
            <p:ph type="dt" sz="half" idx="10"/>
          </p:nvPr>
        </p:nvSpPr>
        <p:spPr/>
        <p:txBody>
          <a:bodyPr/>
          <a:lstStyle/>
          <a:p>
            <a:fld id="{A74F3EA5-292C-4331-BAB5-A6575F471254}" type="datetimeFigureOut">
              <a:rPr lang="fr-FR" smtClean="0"/>
              <a:t>06/01/2023</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p:txBody>
          <a:bodyPr/>
          <a:lstStyle/>
          <a:p>
            <a:fld id="{0C070781-3C42-4FAC-8567-5AC674719362}" type="slidenum">
              <a:rPr lang="fr-FR" smtClean="0"/>
              <a:t>‹N°›</a:t>
            </a:fld>
            <a:endParaRPr lang="fr-FR"/>
          </a:p>
        </p:txBody>
      </p:sp>
    </p:spTree>
    <p:extLst>
      <p:ext uri="{BB962C8B-B14F-4D97-AF65-F5344CB8AC3E}">
        <p14:creationId xmlns:p14="http://schemas.microsoft.com/office/powerpoint/2010/main" val="21107583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a:xfrm>
            <a:off x="838200" y="365127"/>
            <a:ext cx="10515600" cy="1325563"/>
          </a:xfrm>
          <a:prstGeom prst="rect">
            <a:avLst/>
          </a:prstGeom>
        </p:spPr>
        <p:txBody>
          <a:bodyPr/>
          <a:lstStyle/>
          <a:p>
            <a:r>
              <a:rPr lang="fr-FR" smtClean="0"/>
              <a:t>Modifiez le style du titre</a:t>
            </a:r>
            <a:endParaRPr lang="fr-FR"/>
          </a:p>
        </p:txBody>
      </p:sp>
      <p:sp>
        <p:nvSpPr>
          <p:cNvPr id="3" name="Espace réservé de la date 2"/>
          <p:cNvSpPr>
            <a:spLocks noGrp="1"/>
          </p:cNvSpPr>
          <p:nvPr>
            <p:ph type="dt" sz="half" idx="10"/>
          </p:nvPr>
        </p:nvSpPr>
        <p:spPr/>
        <p:txBody>
          <a:bodyPr/>
          <a:lstStyle/>
          <a:p>
            <a:fld id="{A74F3EA5-292C-4331-BAB5-A6575F471254}" type="datetimeFigureOut">
              <a:rPr lang="fr-FR" smtClean="0"/>
              <a:t>06/01/2023</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0C070781-3C42-4FAC-8567-5AC674719362}" type="slidenum">
              <a:rPr lang="fr-FR" smtClean="0"/>
              <a:t>‹N°›</a:t>
            </a:fld>
            <a:endParaRPr lang="fr-FR"/>
          </a:p>
        </p:txBody>
      </p:sp>
    </p:spTree>
    <p:extLst>
      <p:ext uri="{BB962C8B-B14F-4D97-AF65-F5344CB8AC3E}">
        <p14:creationId xmlns:p14="http://schemas.microsoft.com/office/powerpoint/2010/main" val="17821761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A74F3EA5-292C-4331-BAB5-A6575F471254}" type="datetimeFigureOut">
              <a:rPr lang="fr-FR" smtClean="0"/>
              <a:t>06/01/2023</a:t>
            </a:fld>
            <a:endParaRPr lang="fr-FR"/>
          </a:p>
        </p:txBody>
      </p:sp>
      <p:sp>
        <p:nvSpPr>
          <p:cNvPr id="3" name="Espace réservé du pied de page 2"/>
          <p:cNvSpPr>
            <a:spLocks noGrp="1"/>
          </p:cNvSpPr>
          <p:nvPr>
            <p:ph type="ftr" sz="quarter" idx="11"/>
          </p:nvPr>
        </p:nvSpPr>
        <p:spPr/>
        <p:txBody>
          <a:bodyPr/>
          <a:lstStyle/>
          <a:p>
            <a:endParaRPr lang="fr-FR"/>
          </a:p>
        </p:txBody>
      </p:sp>
      <p:sp>
        <p:nvSpPr>
          <p:cNvPr id="4" name="Espace réservé du numéro de diapositive 3"/>
          <p:cNvSpPr>
            <a:spLocks noGrp="1"/>
          </p:cNvSpPr>
          <p:nvPr>
            <p:ph type="sldNum" sz="quarter" idx="12"/>
          </p:nvPr>
        </p:nvSpPr>
        <p:spPr/>
        <p:txBody>
          <a:bodyPr/>
          <a:lstStyle/>
          <a:p>
            <a:fld id="{0C070781-3C42-4FAC-8567-5AC674719362}" type="slidenum">
              <a:rPr lang="fr-FR" smtClean="0"/>
              <a:t>‹N°›</a:t>
            </a:fld>
            <a:endParaRPr lang="fr-FR"/>
          </a:p>
        </p:txBody>
      </p:sp>
    </p:spTree>
    <p:extLst>
      <p:ext uri="{BB962C8B-B14F-4D97-AF65-F5344CB8AC3E}">
        <p14:creationId xmlns:p14="http://schemas.microsoft.com/office/powerpoint/2010/main" val="22970350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a:prstGeom prst="rect">
            <a:avLst/>
          </a:prstGeom>
        </p:spPr>
        <p:txBody>
          <a:bodyPr anchor="b"/>
          <a:lstStyle>
            <a:lvl1pPr>
              <a:defRPr sz="2400"/>
            </a:lvl1pPr>
          </a:lstStyle>
          <a:p>
            <a:r>
              <a:rPr lang="fr-FR" smtClean="0"/>
              <a:t>Modifiez le style du titre</a:t>
            </a:r>
            <a:endParaRPr lang="fr-FR"/>
          </a:p>
        </p:txBody>
      </p:sp>
      <p:sp>
        <p:nvSpPr>
          <p:cNvPr id="3" name="Espace réservé du contenu 2"/>
          <p:cNvSpPr>
            <a:spLocks noGrp="1"/>
          </p:cNvSpPr>
          <p:nvPr>
            <p:ph idx="1"/>
          </p:nvPr>
        </p:nvSpPr>
        <p:spPr>
          <a:xfrm>
            <a:off x="5183188" y="987427"/>
            <a:ext cx="6172200" cy="4873625"/>
          </a:xfrm>
          <a:prstGeom prst="rect">
            <a:avLst/>
          </a:prstGeo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texte 3"/>
          <p:cNvSpPr>
            <a:spLocks noGrp="1"/>
          </p:cNvSpPr>
          <p:nvPr>
            <p:ph type="body" sz="half" idx="2"/>
          </p:nvPr>
        </p:nvSpPr>
        <p:spPr>
          <a:xfrm>
            <a:off x="839788" y="2057400"/>
            <a:ext cx="3932237" cy="3811588"/>
          </a:xfrm>
          <a:prstGeom prst="rect">
            <a:avLst/>
          </a:prstGeo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fr-FR" smtClean="0"/>
              <a:t>Modifier les styles du texte du masque</a:t>
            </a:r>
          </a:p>
        </p:txBody>
      </p:sp>
      <p:sp>
        <p:nvSpPr>
          <p:cNvPr id="5" name="Espace réservé de la date 4"/>
          <p:cNvSpPr>
            <a:spLocks noGrp="1"/>
          </p:cNvSpPr>
          <p:nvPr>
            <p:ph type="dt" sz="half" idx="10"/>
          </p:nvPr>
        </p:nvSpPr>
        <p:spPr/>
        <p:txBody>
          <a:bodyPr/>
          <a:lstStyle/>
          <a:p>
            <a:fld id="{A74F3EA5-292C-4331-BAB5-A6575F471254}" type="datetimeFigureOut">
              <a:rPr lang="fr-FR" smtClean="0"/>
              <a:t>06/01/2023</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0C070781-3C42-4FAC-8567-5AC674719362}" type="slidenum">
              <a:rPr lang="fr-FR" smtClean="0"/>
              <a:t>‹N°›</a:t>
            </a:fld>
            <a:endParaRPr lang="fr-FR"/>
          </a:p>
        </p:txBody>
      </p:sp>
    </p:spTree>
    <p:extLst>
      <p:ext uri="{BB962C8B-B14F-4D97-AF65-F5344CB8AC3E}">
        <p14:creationId xmlns:p14="http://schemas.microsoft.com/office/powerpoint/2010/main" val="21319109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a:prstGeom prst="rect">
            <a:avLst/>
          </a:prstGeom>
        </p:spPr>
        <p:txBody>
          <a:bodyPr anchor="b"/>
          <a:lstStyle>
            <a:lvl1pPr>
              <a:defRPr sz="2400"/>
            </a:lvl1pPr>
          </a:lstStyle>
          <a:p>
            <a:r>
              <a:rPr lang="fr-FR" smtClean="0"/>
              <a:t>Modifiez le style du titre</a:t>
            </a:r>
            <a:endParaRPr lang="fr-FR"/>
          </a:p>
        </p:txBody>
      </p:sp>
      <p:sp>
        <p:nvSpPr>
          <p:cNvPr id="3" name="Espace réservé pour une image  2"/>
          <p:cNvSpPr>
            <a:spLocks noGrp="1"/>
          </p:cNvSpPr>
          <p:nvPr>
            <p:ph type="pic" idx="1"/>
          </p:nvPr>
        </p:nvSpPr>
        <p:spPr>
          <a:xfrm>
            <a:off x="5183188" y="987427"/>
            <a:ext cx="6172200" cy="4873625"/>
          </a:xfrm>
          <a:prstGeom prst="rect">
            <a:avLst/>
          </a:prstGeo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fr-FR"/>
          </a:p>
        </p:txBody>
      </p:sp>
      <p:sp>
        <p:nvSpPr>
          <p:cNvPr id="4" name="Espace réservé du texte 3"/>
          <p:cNvSpPr>
            <a:spLocks noGrp="1"/>
          </p:cNvSpPr>
          <p:nvPr>
            <p:ph type="body" sz="half" idx="2"/>
          </p:nvPr>
        </p:nvSpPr>
        <p:spPr>
          <a:xfrm>
            <a:off x="839788" y="2057400"/>
            <a:ext cx="3932237" cy="3811588"/>
          </a:xfrm>
          <a:prstGeom prst="rect">
            <a:avLst/>
          </a:prstGeo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fr-FR" smtClean="0"/>
              <a:t>Modifier les styles du texte du masque</a:t>
            </a:r>
          </a:p>
        </p:txBody>
      </p:sp>
      <p:sp>
        <p:nvSpPr>
          <p:cNvPr id="5" name="Espace réservé de la date 4"/>
          <p:cNvSpPr>
            <a:spLocks noGrp="1"/>
          </p:cNvSpPr>
          <p:nvPr>
            <p:ph type="dt" sz="half" idx="10"/>
          </p:nvPr>
        </p:nvSpPr>
        <p:spPr/>
        <p:txBody>
          <a:bodyPr/>
          <a:lstStyle/>
          <a:p>
            <a:fld id="{A74F3EA5-292C-4331-BAB5-A6575F471254}" type="datetimeFigureOut">
              <a:rPr lang="fr-FR" smtClean="0"/>
              <a:t>06/01/2023</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0C070781-3C42-4FAC-8567-5AC674719362}" type="slidenum">
              <a:rPr lang="fr-FR" smtClean="0"/>
              <a:t>‹N°›</a:t>
            </a:fld>
            <a:endParaRPr lang="fr-FR"/>
          </a:p>
        </p:txBody>
      </p:sp>
    </p:spTree>
    <p:extLst>
      <p:ext uri="{BB962C8B-B14F-4D97-AF65-F5344CB8AC3E}">
        <p14:creationId xmlns:p14="http://schemas.microsoft.com/office/powerpoint/2010/main" val="17791854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image" Target="../media/image3.jpeg"/><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Espace réservé de la date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A74F3EA5-292C-4331-BAB5-A6575F471254}" type="datetimeFigureOut">
              <a:rPr lang="fr-FR" smtClean="0"/>
              <a:t>06/01/2023</a:t>
            </a:fld>
            <a:endParaRPr lang="fr-FR"/>
          </a:p>
        </p:txBody>
      </p:sp>
      <p:sp>
        <p:nvSpPr>
          <p:cNvPr id="5" name="Espace réservé du pied de page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fr-FR"/>
          </a:p>
        </p:txBody>
      </p:sp>
      <p:sp>
        <p:nvSpPr>
          <p:cNvPr id="6" name="Espace réservé du numéro de diapositive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0C070781-3C42-4FAC-8567-5AC674719362}" type="slidenum">
              <a:rPr lang="fr-FR" smtClean="0"/>
              <a:t>‹N°›</a:t>
            </a:fld>
            <a:endParaRPr lang="fr-FR"/>
          </a:p>
        </p:txBody>
      </p:sp>
      <p:pic>
        <p:nvPicPr>
          <p:cNvPr id="7" name="Picture 22" descr="D:\utilisateurs\u.canet1\Pictures\comnrens.png"/>
          <p:cNvPicPr>
            <a:picLocks noChangeAspect="1" noChangeArrowheads="1"/>
          </p:cNvPicPr>
          <p:nvPr userDrawn="1"/>
        </p:nvPicPr>
        <p:blipFill rotWithShape="1">
          <a:blip r:embed="rId13" cstate="email">
            <a:extLst>
              <a:ext uri="{28A0092B-C50C-407E-A947-70E740481C1C}">
                <a14:useLocalDpi xmlns:a14="http://schemas.microsoft.com/office/drawing/2010/main"/>
              </a:ext>
            </a:extLst>
          </a:blip>
          <a:srcRect b="-357"/>
          <a:stretch/>
        </p:blipFill>
        <p:spPr bwMode="auto">
          <a:xfrm>
            <a:off x="88778" y="29854"/>
            <a:ext cx="736847" cy="1148705"/>
          </a:xfrm>
          <a:prstGeom prst="rect">
            <a:avLst/>
          </a:prstGeom>
          <a:noFill/>
          <a:effectLst>
            <a:outerShdw blurRad="50800" dist="63500" algn="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8" name="Image 7" descr="M:\15-PUBLIC\5 - BOI\7_INS\00-Instruction générale\Logos unités\54RT.png"/>
          <p:cNvPicPr/>
          <p:nvPr userDrawn="1"/>
        </p:nvPicPr>
        <p:blipFill>
          <a:blip r:embed="rId14" cstate="email">
            <a:extLst>
              <a:ext uri="{28A0092B-C50C-407E-A947-70E740481C1C}">
                <a14:useLocalDpi xmlns:a14="http://schemas.microsoft.com/office/drawing/2010/main"/>
              </a:ext>
            </a:extLst>
          </a:blip>
          <a:srcRect/>
          <a:stretch>
            <a:fillRect/>
          </a:stretch>
        </p:blipFill>
        <p:spPr bwMode="auto">
          <a:xfrm>
            <a:off x="11282447" y="102947"/>
            <a:ext cx="805180" cy="792480"/>
          </a:xfrm>
          <a:prstGeom prst="rect">
            <a:avLst/>
          </a:prstGeom>
          <a:ln>
            <a:noFill/>
          </a:ln>
          <a:effectLst>
            <a:outerShdw blurRad="190500" algn="tl" rotWithShape="0">
              <a:srgbClr val="000000">
                <a:alpha val="70000"/>
              </a:srgbClr>
            </a:outerShdw>
          </a:effectLst>
        </p:spPr>
      </p:pic>
      <p:sp>
        <p:nvSpPr>
          <p:cNvPr id="9" name="Text Box 8"/>
          <p:cNvSpPr txBox="1">
            <a:spLocks noChangeArrowheads="1"/>
          </p:cNvSpPr>
          <p:nvPr userDrawn="1"/>
        </p:nvSpPr>
        <p:spPr bwMode="auto">
          <a:xfrm>
            <a:off x="4114800" y="-38100"/>
            <a:ext cx="3962400" cy="213585"/>
          </a:xfrm>
          <a:prstGeom prst="rect">
            <a:avLst/>
          </a:prstGeom>
          <a:noFill/>
          <a:ln>
            <a:noFill/>
          </a:ln>
          <a:effectLs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algn="ctr" eaLnBrk="1" fontAlgn="base" hangingPunct="1">
              <a:spcBef>
                <a:spcPct val="50000"/>
              </a:spcBef>
              <a:spcAft>
                <a:spcPct val="0"/>
              </a:spcAft>
              <a:defRPr/>
            </a:pPr>
            <a:r>
              <a:rPr lang="fr-FR" sz="788" b="1" dirty="0" smtClean="0">
                <a:solidFill>
                  <a:srgbClr val="FF0000"/>
                </a:solidFill>
              </a:rPr>
              <a:t>DIFFUSION RESTREINTE</a:t>
            </a:r>
          </a:p>
        </p:txBody>
      </p:sp>
      <p:pic>
        <p:nvPicPr>
          <p:cNvPr id="11" name="Picture 6"/>
          <p:cNvPicPr>
            <a:picLocks noChangeAspect="1" noChangeArrowheads="1"/>
          </p:cNvPicPr>
          <p:nvPr userDrawn="1"/>
        </p:nvPicPr>
        <p:blipFill>
          <a:blip r:embed="rId15" cstate="email">
            <a:lum bright="70000" contrast="-70000"/>
            <a:extLst>
              <a:ext uri="{28A0092B-C50C-407E-A947-70E740481C1C}">
                <a14:useLocalDpi xmlns:a14="http://schemas.microsoft.com/office/drawing/2010/main"/>
              </a:ext>
            </a:extLst>
          </a:blip>
          <a:srcRect/>
          <a:stretch>
            <a:fillRect/>
          </a:stretch>
        </p:blipFill>
        <p:spPr bwMode="auto">
          <a:xfrm>
            <a:off x="570718" y="1274151"/>
            <a:ext cx="11050565" cy="5082199"/>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656215840"/>
      </p:ext>
    </p:extLst>
  </p:cSld>
  <p:clrMap bg1="lt1" tx1="dk1" bg2="lt2" tx2="dk2" accent1="accent1" accent2="accent2" accent3="accent3" accent4="accent4" accent5="accent5" accent6="accent6" hlink="hlink" folHlink="folHlink"/>
  <p:sldLayoutIdLst>
    <p:sldLayoutId id="2147483653" r:id="rId1"/>
    <p:sldLayoutId id="2147483654" r:id="rId2"/>
    <p:sldLayoutId id="2147483655" r:id="rId3"/>
    <p:sldLayoutId id="2147483656" r:id="rId4"/>
    <p:sldLayoutId id="2147483657" r:id="rId5"/>
    <p:sldLayoutId id="2147483658" r:id="rId6"/>
    <p:sldLayoutId id="2147483659" r:id="rId7"/>
    <p:sldLayoutId id="2147483660" r:id="rId8"/>
    <p:sldLayoutId id="2147483661" r:id="rId9"/>
    <p:sldLayoutId id="2147483662" r:id="rId10"/>
    <p:sldLayoutId id="2147483663"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fr-FR"/>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smtClean="0"/>
              <a:t>Modifiez le style du titre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74F3EA5-292C-4331-BAB5-A6575F471254}" type="datetimeFigureOut">
              <a:rPr lang="fr-FR" smtClean="0"/>
              <a:t>06/01/2023</a:t>
            </a:fld>
            <a:endParaRPr lang="fr-F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070781-3C42-4FAC-8567-5AC674719362}" type="slidenum">
              <a:rPr lang="fr-FR" smtClean="0"/>
              <a:t>‹N°›</a:t>
            </a:fld>
            <a:endParaRPr lang="fr-FR"/>
          </a:p>
        </p:txBody>
      </p:sp>
      <p:pic>
        <p:nvPicPr>
          <p:cNvPr id="7" name="Picture 22" descr="D:\utilisateurs\u.canet1\Pictures\comnrens.png"/>
          <p:cNvPicPr>
            <a:picLocks noChangeAspect="1" noChangeArrowheads="1"/>
          </p:cNvPicPr>
          <p:nvPr userDrawn="1"/>
        </p:nvPicPr>
        <p:blipFill rotWithShape="1">
          <a:blip r:embed="rId13" cstate="email">
            <a:extLst>
              <a:ext uri="{28A0092B-C50C-407E-A947-70E740481C1C}">
                <a14:useLocalDpi xmlns:a14="http://schemas.microsoft.com/office/drawing/2010/main"/>
              </a:ext>
            </a:extLst>
          </a:blip>
          <a:srcRect b="-357"/>
          <a:stretch/>
        </p:blipFill>
        <p:spPr bwMode="auto">
          <a:xfrm>
            <a:off x="88778" y="29854"/>
            <a:ext cx="736847" cy="1148705"/>
          </a:xfrm>
          <a:prstGeom prst="rect">
            <a:avLst/>
          </a:prstGeom>
          <a:noFill/>
          <a:effectLst>
            <a:outerShdw blurRad="50800" dist="63500" algn="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8" name="Image 7" descr="M:\15-PUBLIC\5 - BOI\7_INS\00-Instruction générale\Logos unités\54RT.png"/>
          <p:cNvPicPr/>
          <p:nvPr userDrawn="1"/>
        </p:nvPicPr>
        <p:blipFill>
          <a:blip r:embed="rId14" cstate="email">
            <a:extLst>
              <a:ext uri="{28A0092B-C50C-407E-A947-70E740481C1C}">
                <a14:useLocalDpi xmlns:a14="http://schemas.microsoft.com/office/drawing/2010/main"/>
              </a:ext>
            </a:extLst>
          </a:blip>
          <a:srcRect/>
          <a:stretch>
            <a:fillRect/>
          </a:stretch>
        </p:blipFill>
        <p:spPr bwMode="auto">
          <a:xfrm>
            <a:off x="11282447" y="102947"/>
            <a:ext cx="805180" cy="792480"/>
          </a:xfrm>
          <a:prstGeom prst="rect">
            <a:avLst/>
          </a:prstGeom>
          <a:ln>
            <a:noFill/>
          </a:ln>
          <a:effectLst>
            <a:outerShdw blurRad="190500" algn="tl" rotWithShape="0">
              <a:srgbClr val="000000">
                <a:alpha val="70000"/>
              </a:srgbClr>
            </a:outerShdw>
          </a:effectLst>
        </p:spPr>
      </p:pic>
      <p:sp>
        <p:nvSpPr>
          <p:cNvPr id="9" name="Text Box 8"/>
          <p:cNvSpPr txBox="1">
            <a:spLocks noChangeArrowheads="1"/>
          </p:cNvSpPr>
          <p:nvPr userDrawn="1"/>
        </p:nvSpPr>
        <p:spPr bwMode="auto">
          <a:xfrm>
            <a:off x="4114800" y="-38100"/>
            <a:ext cx="3962400" cy="213585"/>
          </a:xfrm>
          <a:prstGeom prst="rect">
            <a:avLst/>
          </a:prstGeom>
          <a:noFill/>
          <a:ln>
            <a:noFill/>
          </a:ln>
          <a:effectLs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algn="ctr" eaLnBrk="1" fontAlgn="base" hangingPunct="1">
              <a:spcBef>
                <a:spcPct val="50000"/>
              </a:spcBef>
              <a:spcAft>
                <a:spcPct val="0"/>
              </a:spcAft>
              <a:defRPr/>
            </a:pPr>
            <a:r>
              <a:rPr lang="fr-FR" sz="788" b="1" dirty="0" smtClean="0">
                <a:solidFill>
                  <a:srgbClr val="FF0000"/>
                </a:solidFill>
              </a:rPr>
              <a:t>DIFFUSION RESTREINTE</a:t>
            </a:r>
          </a:p>
        </p:txBody>
      </p:sp>
      <p:pic>
        <p:nvPicPr>
          <p:cNvPr id="10" name="Picture 6"/>
          <p:cNvPicPr>
            <a:picLocks noChangeAspect="1" noChangeArrowheads="1"/>
          </p:cNvPicPr>
          <p:nvPr userDrawn="1"/>
        </p:nvPicPr>
        <p:blipFill>
          <a:blip r:embed="rId15" cstate="email">
            <a:lum bright="70000" contrast="-70000"/>
            <a:extLst>
              <a:ext uri="{28A0092B-C50C-407E-A947-70E740481C1C}">
                <a14:useLocalDpi xmlns:a14="http://schemas.microsoft.com/office/drawing/2010/main"/>
              </a:ext>
            </a:extLst>
          </a:blip>
          <a:srcRect/>
          <a:stretch>
            <a:fillRect/>
          </a:stretch>
        </p:blipFill>
        <p:spPr bwMode="auto">
          <a:xfrm>
            <a:off x="570718" y="1274151"/>
            <a:ext cx="11050565" cy="5082199"/>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104091796"/>
      </p:ext>
    </p:extLst>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0.xml"/><Relationship Id="rId1" Type="http://schemas.openxmlformats.org/officeDocument/2006/relationships/slideLayout" Target="../slideLayouts/slideLayout13.xml"/><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13.xml"/><Relationship Id="rId5" Type="http://schemas.openxmlformats.org/officeDocument/2006/relationships/image" Target="../media/image27.png"/><Relationship Id="rId4" Type="http://schemas.openxmlformats.org/officeDocument/2006/relationships/image" Target="../media/image2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4.xml"/><Relationship Id="rId1" Type="http://schemas.openxmlformats.org/officeDocument/2006/relationships/slideLayout" Target="../slideLayouts/slideLayout13.xml"/><Relationship Id="rId5" Type="http://schemas.openxmlformats.org/officeDocument/2006/relationships/image" Target="../media/image31.png"/><Relationship Id="rId4" Type="http://schemas.openxmlformats.org/officeDocument/2006/relationships/image" Target="../media/image30.png"/></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5.xml"/><Relationship Id="rId1" Type="http://schemas.openxmlformats.org/officeDocument/2006/relationships/slideLayout" Target="../slideLayouts/slideLayout13.xml"/><Relationship Id="rId4" Type="http://schemas.openxmlformats.org/officeDocument/2006/relationships/image" Target="../media/image33.png"/></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6.xml"/><Relationship Id="rId1" Type="http://schemas.openxmlformats.org/officeDocument/2006/relationships/slideLayout" Target="../slideLayouts/slideLayout13.xml"/><Relationship Id="rId4" Type="http://schemas.openxmlformats.org/officeDocument/2006/relationships/image" Target="../media/image32.png"/></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7.xml"/><Relationship Id="rId1" Type="http://schemas.openxmlformats.org/officeDocument/2006/relationships/slideLayout" Target="../slideLayouts/slideLayout13.xml"/><Relationship Id="rId5" Type="http://schemas.openxmlformats.org/officeDocument/2006/relationships/image" Target="../media/image37.png"/><Relationship Id="rId4" Type="http://schemas.openxmlformats.org/officeDocument/2006/relationships/image" Target="../media/image36.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3.xml"/><Relationship Id="rId5" Type="http://schemas.openxmlformats.org/officeDocument/2006/relationships/image" Target="../media/image7.png"/><Relationship Id="rId4" Type="http://schemas.openxmlformats.org/officeDocument/2006/relationships/image" Target="../media/image6.jpe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0.xml"/><Relationship Id="rId1" Type="http://schemas.openxmlformats.org/officeDocument/2006/relationships/slideLayout" Target="../slideLayouts/slideLayout13.xml"/><Relationship Id="rId5" Type="http://schemas.openxmlformats.org/officeDocument/2006/relationships/image" Target="../media/image40.png"/><Relationship Id="rId4" Type="http://schemas.openxmlformats.org/officeDocument/2006/relationships/image" Target="../media/image39.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2.xml"/><Relationship Id="rId1" Type="http://schemas.openxmlformats.org/officeDocument/2006/relationships/slideLayout" Target="../slideLayouts/slideLayout13.xml"/><Relationship Id="rId4" Type="http://schemas.openxmlformats.org/officeDocument/2006/relationships/image" Target="../media/image42.png"/></Relationships>
</file>

<file path=ppt/slides/_rels/slide3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3.xml"/><Relationship Id="rId1" Type="http://schemas.openxmlformats.org/officeDocument/2006/relationships/slideLayout" Target="../slideLayouts/slideLayout13.xml"/><Relationship Id="rId4" Type="http://schemas.openxmlformats.org/officeDocument/2006/relationships/image" Target="../media/image44.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hyperlink" Target="https://www.bluemarblegeo.com/knowledgebase/" TargetMode="External"/><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6.xml"/><Relationship Id="rId1" Type="http://schemas.openxmlformats.org/officeDocument/2006/relationships/slideLayout" Target="../slideLayouts/slideLayout13.xml"/><Relationship Id="rId5" Type="http://schemas.openxmlformats.org/officeDocument/2006/relationships/image" Target="../media/image47.jpeg"/><Relationship Id="rId4" Type="http://schemas.openxmlformats.org/officeDocument/2006/relationships/image" Target="../media/image46.png"/></Relationships>
</file>

<file path=ppt/slides/_rels/slide3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hyperlink" Target="https://liveuamap.com/" TargetMode="External"/><Relationship Id="rId2" Type="http://schemas.openxmlformats.org/officeDocument/2006/relationships/notesSlide" Target="../notesSlides/notesSlide38.xml"/><Relationship Id="rId1" Type="http://schemas.openxmlformats.org/officeDocument/2006/relationships/slideLayout" Target="../slideLayouts/slideLayout13.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hyperlink" Target="https://opencellid.org/"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3.xml"/><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13.xm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fr-FR" dirty="0" smtClean="0"/>
              <a:t>Global Mapper</a:t>
            </a:r>
            <a:endParaRPr lang="fr-FR" dirty="0"/>
          </a:p>
        </p:txBody>
      </p:sp>
      <p:sp>
        <p:nvSpPr>
          <p:cNvPr id="3" name="Sous-titre 2"/>
          <p:cNvSpPr>
            <a:spLocks noGrp="1"/>
          </p:cNvSpPr>
          <p:nvPr>
            <p:ph type="subTitle" idx="1"/>
          </p:nvPr>
        </p:nvSpPr>
        <p:spPr/>
        <p:txBody>
          <a:bodyPr/>
          <a:lstStyle/>
          <a:p>
            <a:r>
              <a:rPr lang="fr-FR" dirty="0" smtClean="0"/>
              <a:t>Découverte des fonctionnalités</a:t>
            </a:r>
            <a:endParaRPr lang="fr-FR" dirty="0"/>
          </a:p>
        </p:txBody>
      </p:sp>
      <p:pic>
        <p:nvPicPr>
          <p:cNvPr id="4" name="Image 3"/>
          <p:cNvPicPr>
            <a:picLocks noChangeAspect="1"/>
          </p:cNvPicPr>
          <p:nvPr/>
        </p:nvPicPr>
        <p:blipFill>
          <a:blip r:embed="rId3">
            <a:clrChange>
              <a:clrFrom>
                <a:srgbClr val="000000"/>
              </a:clrFrom>
              <a:clrTo>
                <a:srgbClr val="000000">
                  <a:alpha val="0"/>
                </a:srgbClr>
              </a:clrTo>
            </a:clrChange>
          </a:blip>
          <a:stretch>
            <a:fillRect/>
          </a:stretch>
        </p:blipFill>
        <p:spPr>
          <a:xfrm>
            <a:off x="4876800" y="4005064"/>
            <a:ext cx="2438400" cy="2438400"/>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Système de couches</a:t>
            </a:r>
            <a:endParaRPr lang="fr-FR" dirty="0"/>
          </a:p>
        </p:txBody>
      </p:sp>
      <p:sp>
        <p:nvSpPr>
          <p:cNvPr id="6" name="Espace réservé du contenu 5"/>
          <p:cNvSpPr>
            <a:spLocks noGrp="1"/>
          </p:cNvSpPr>
          <p:nvPr>
            <p:ph idx="1"/>
          </p:nvPr>
        </p:nvSpPr>
        <p:spPr/>
        <p:txBody>
          <a:bodyPr/>
          <a:lstStyle/>
          <a:p>
            <a:endParaRPr lang="fr-FR"/>
          </a:p>
        </p:txBody>
      </p:sp>
      <p:pic>
        <p:nvPicPr>
          <p:cNvPr id="5" name="Imag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31667" y="1700809"/>
            <a:ext cx="7030598" cy="3866829"/>
          </a:xfrm>
          <a:prstGeom prst="rect">
            <a:avLst/>
          </a:prstGeom>
          <a:ln>
            <a:solidFill>
              <a:schemeClr val="tx1"/>
            </a:solidFill>
          </a:ln>
        </p:spPr>
      </p:pic>
      <p:pic>
        <p:nvPicPr>
          <p:cNvPr id="4" name="Image 3"/>
          <p:cNvPicPr>
            <a:picLocks noChangeAspect="1"/>
          </p:cNvPicPr>
          <p:nvPr/>
        </p:nvPicPr>
        <p:blipFill>
          <a:blip r:embed="rId4"/>
          <a:stretch>
            <a:fillRect/>
          </a:stretch>
        </p:blipFill>
        <p:spPr>
          <a:xfrm>
            <a:off x="1551076" y="3204123"/>
            <a:ext cx="2820014" cy="3640592"/>
          </a:xfrm>
          <a:prstGeom prst="rect">
            <a:avLst/>
          </a:prstGeom>
          <a:ln>
            <a:solidFill>
              <a:schemeClr val="tx1"/>
            </a:solidFill>
          </a:ln>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La projection</a:t>
            </a:r>
          </a:p>
        </p:txBody>
      </p:sp>
      <p:sp>
        <p:nvSpPr>
          <p:cNvPr id="3" name="Espace réservé du contenu 2"/>
          <p:cNvSpPr>
            <a:spLocks noGrp="1"/>
          </p:cNvSpPr>
          <p:nvPr>
            <p:ph idx="1"/>
          </p:nvPr>
        </p:nvSpPr>
        <p:spPr/>
        <p:txBody>
          <a:bodyPr>
            <a:normAutofit/>
          </a:bodyPr>
          <a:lstStyle/>
          <a:p>
            <a:r>
              <a:rPr lang="fr-FR" dirty="0" smtClean="0"/>
              <a:t>Une projection est une manière de représenter le globe terrestre sur un </a:t>
            </a:r>
            <a:r>
              <a:rPr lang="fr-FR" dirty="0"/>
              <a:t>plan </a:t>
            </a:r>
            <a:r>
              <a:rPr lang="fr-FR" dirty="0" smtClean="0"/>
              <a:t>2D.</a:t>
            </a:r>
            <a:endParaRPr lang="fr-FR" dirty="0"/>
          </a:p>
          <a:p>
            <a:endParaRPr lang="fr-FR" dirty="0"/>
          </a:p>
          <a:p>
            <a:r>
              <a:rPr lang="fr-FR" dirty="0"/>
              <a:t>Si une mauvaise projection est choisie lors de l’import, la carte apparaîtra déformée, et les points seront décalés ou non </a:t>
            </a:r>
            <a:r>
              <a:rPr lang="fr-FR" dirty="0" smtClean="0"/>
              <a:t>affichés.</a:t>
            </a:r>
            <a:endParaRPr lang="fr-FR" dirty="0"/>
          </a:p>
        </p:txBody>
      </p:sp>
      <p:pic>
        <p:nvPicPr>
          <p:cNvPr id="5" name="Imag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35760" y="4070854"/>
            <a:ext cx="6732240" cy="2787147"/>
          </a:xfrm>
          <a:prstGeom prst="rect">
            <a:avLst/>
          </a:prstGeom>
          <a:ln>
            <a:solidFill>
              <a:schemeClr val="tx1"/>
            </a:solidFill>
          </a:ln>
        </p:spPr>
      </p:pic>
    </p:spTree>
    <p:extLst>
      <p:ext uri="{BB962C8B-B14F-4D97-AF65-F5344CB8AC3E}">
        <p14:creationId xmlns:p14="http://schemas.microsoft.com/office/powerpoint/2010/main" val="193262558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Les coordonnées</a:t>
            </a:r>
            <a:endParaRPr lang="fr-FR" dirty="0"/>
          </a:p>
        </p:txBody>
      </p:sp>
      <p:sp>
        <p:nvSpPr>
          <p:cNvPr id="3" name="Espace réservé du contenu 2"/>
          <p:cNvSpPr>
            <a:spLocks noGrp="1"/>
          </p:cNvSpPr>
          <p:nvPr>
            <p:ph idx="1"/>
          </p:nvPr>
        </p:nvSpPr>
        <p:spPr/>
        <p:txBody>
          <a:bodyPr>
            <a:normAutofit/>
          </a:bodyPr>
          <a:lstStyle/>
          <a:p>
            <a:r>
              <a:rPr lang="fr-FR" dirty="0" smtClean="0"/>
              <a:t>Pour placer un point, </a:t>
            </a:r>
            <a:r>
              <a:rPr lang="fr-FR" dirty="0" err="1" smtClean="0"/>
              <a:t>GlobalMapper</a:t>
            </a:r>
            <a:r>
              <a:rPr lang="fr-FR" dirty="0" smtClean="0"/>
              <a:t> accepte trois types de coordonnées :</a:t>
            </a:r>
          </a:p>
          <a:p>
            <a:pPr lvl="1"/>
            <a:r>
              <a:rPr lang="fr-FR" dirty="0" smtClean="0"/>
              <a:t>La projection actuelle</a:t>
            </a:r>
          </a:p>
          <a:p>
            <a:pPr lvl="1"/>
            <a:r>
              <a:rPr lang="fr-FR" dirty="0" smtClean="0"/>
              <a:t>Géographiques (DMS ou </a:t>
            </a:r>
            <a:r>
              <a:rPr lang="fr-FR" dirty="0" err="1" smtClean="0"/>
              <a:t>dd.ddd</a:t>
            </a:r>
            <a:r>
              <a:rPr lang="fr-FR" dirty="0" smtClean="0"/>
              <a:t>)</a:t>
            </a:r>
          </a:p>
          <a:p>
            <a:pPr lvl="1"/>
            <a:r>
              <a:rPr lang="fr-FR" dirty="0" smtClean="0"/>
              <a:t>MGRS</a:t>
            </a:r>
          </a:p>
          <a:p>
            <a:endParaRPr lang="fr-FR" dirty="0"/>
          </a:p>
          <a:p>
            <a:endParaRPr lang="fr-FR" dirty="0"/>
          </a:p>
        </p:txBody>
      </p:sp>
      <p:pic>
        <p:nvPicPr>
          <p:cNvPr id="6" name="Image 5"/>
          <p:cNvPicPr>
            <a:picLocks noChangeAspect="1"/>
          </p:cNvPicPr>
          <p:nvPr/>
        </p:nvPicPr>
        <p:blipFill>
          <a:blip r:embed="rId3"/>
          <a:stretch>
            <a:fillRect/>
          </a:stretch>
        </p:blipFill>
        <p:spPr>
          <a:xfrm>
            <a:off x="6877050" y="4532040"/>
            <a:ext cx="3790950" cy="2343150"/>
          </a:xfrm>
          <a:prstGeom prst="rect">
            <a:avLst/>
          </a:prstGeom>
          <a:ln>
            <a:solidFill>
              <a:schemeClr val="tx1"/>
            </a:solidFill>
          </a:ln>
        </p:spPr>
      </p:pic>
    </p:spTree>
    <p:extLst>
      <p:ext uri="{BB962C8B-B14F-4D97-AF65-F5344CB8AC3E}">
        <p14:creationId xmlns:p14="http://schemas.microsoft.com/office/powerpoint/2010/main" val="241602047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Interface</a:t>
            </a:r>
            <a:endParaRPr lang="fr-FR" dirty="0"/>
          </a:p>
        </p:txBody>
      </p:sp>
      <p:pic>
        <p:nvPicPr>
          <p:cNvPr id="5" name="Picture 2"/>
          <p:cNvPicPr>
            <a:picLocks noGrp="1" noChangeAspect="1" noChangeArrowheads="1"/>
          </p:cNvPicPr>
          <p:nvPr>
            <p:ph idx="1"/>
          </p:nvPr>
        </p:nvPicPr>
        <p:blipFill>
          <a:blip r:embed="rId3"/>
          <a:srcRect/>
          <a:stretch>
            <a:fillRect/>
          </a:stretch>
        </p:blipFill>
        <p:spPr bwMode="auto">
          <a:xfrm>
            <a:off x="2661791" y="1700808"/>
            <a:ext cx="6868417" cy="4608900"/>
          </a:xfrm>
          <a:prstGeom prst="rect">
            <a:avLst/>
          </a:prstGeom>
          <a:noFill/>
          <a:ln w="9525">
            <a:solidFill>
              <a:schemeClr val="tx1"/>
            </a:solidFill>
            <a:miter lim="800000"/>
            <a:headEnd/>
            <a:tailEnd/>
          </a:ln>
          <a:effectLst/>
        </p:spPr>
      </p:pic>
    </p:spTree>
    <p:extLst>
      <p:ext uri="{BB962C8B-B14F-4D97-AF65-F5344CB8AC3E}">
        <p14:creationId xmlns:p14="http://schemas.microsoft.com/office/powerpoint/2010/main" val="207681673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Configuration</a:t>
            </a:r>
            <a:endParaRPr lang="fr-FR" dirty="0"/>
          </a:p>
        </p:txBody>
      </p:sp>
      <p:pic>
        <p:nvPicPr>
          <p:cNvPr id="6" name="Espace réservé du contenu 5"/>
          <p:cNvPicPr>
            <a:picLocks noGrp="1" noChangeAspect="1"/>
          </p:cNvPicPr>
          <p:nvPr>
            <p:ph idx="1"/>
          </p:nvPr>
        </p:nvPicPr>
        <p:blipFill rotWithShape="1">
          <a:blip r:embed="rId3" cstate="email">
            <a:extLst>
              <a:ext uri="{28A0092B-C50C-407E-A947-70E740481C1C}">
                <a14:useLocalDpi xmlns:a14="http://schemas.microsoft.com/office/drawing/2010/main"/>
              </a:ext>
            </a:extLst>
          </a:blip>
          <a:srcRect b="28261"/>
          <a:stretch/>
        </p:blipFill>
        <p:spPr>
          <a:xfrm>
            <a:off x="3629253" y="1703300"/>
            <a:ext cx="4933494" cy="4486275"/>
          </a:xfrm>
          <a:prstGeom prst="rect">
            <a:avLst/>
          </a:prstGeom>
          <a:ln w="12700">
            <a:solidFill>
              <a:schemeClr val="tx1"/>
            </a:solidFill>
          </a:ln>
        </p:spPr>
      </p:pic>
    </p:spTree>
    <p:extLst>
      <p:ext uri="{BB962C8B-B14F-4D97-AF65-F5344CB8AC3E}">
        <p14:creationId xmlns:p14="http://schemas.microsoft.com/office/powerpoint/2010/main" val="165235636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Exercices pratiques</a:t>
            </a:r>
            <a:endParaRPr lang="fr-FR" dirty="0"/>
          </a:p>
        </p:txBody>
      </p:sp>
      <p:sp>
        <p:nvSpPr>
          <p:cNvPr id="3" name="Espace réservé du contenu 2"/>
          <p:cNvSpPr>
            <a:spLocks noGrp="1"/>
          </p:cNvSpPr>
          <p:nvPr>
            <p:ph idx="1"/>
          </p:nvPr>
        </p:nvSpPr>
        <p:spPr/>
        <p:txBody>
          <a:bodyPr/>
          <a:lstStyle/>
          <a:p>
            <a:r>
              <a:rPr lang="fr-FR" dirty="0" smtClean="0"/>
              <a:t>Importer/exporter des données</a:t>
            </a:r>
          </a:p>
          <a:p>
            <a:r>
              <a:rPr lang="fr-FR" dirty="0" smtClean="0"/>
              <a:t>Tracer et modifier des vecteurs</a:t>
            </a:r>
          </a:p>
          <a:p>
            <a:r>
              <a:rPr lang="fr-FR" dirty="0" smtClean="0"/>
              <a:t>Enrichissement des vecteurs</a:t>
            </a:r>
          </a:p>
          <a:p>
            <a:r>
              <a:rPr lang="fr-FR" dirty="0"/>
              <a:t>Analyser le </a:t>
            </a:r>
            <a:r>
              <a:rPr lang="fr-FR" dirty="0" smtClean="0"/>
              <a:t>relief</a:t>
            </a:r>
          </a:p>
          <a:p>
            <a:r>
              <a:rPr lang="fr-FR" dirty="0" smtClean="0"/>
              <a:t>Créer </a:t>
            </a:r>
            <a:r>
              <a:rPr lang="fr-FR" dirty="0"/>
              <a:t>une trace </a:t>
            </a:r>
            <a:r>
              <a:rPr lang="fr-FR" dirty="0" smtClean="0"/>
              <a:t>GPS</a:t>
            </a:r>
          </a:p>
        </p:txBody>
      </p:sp>
    </p:spTree>
    <p:extLst>
      <p:ext uri="{BB962C8B-B14F-4D97-AF65-F5344CB8AC3E}">
        <p14:creationId xmlns:p14="http://schemas.microsoft.com/office/powerpoint/2010/main" val="148898245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Importer</a:t>
            </a:r>
            <a:endParaRPr lang="fr-FR" dirty="0"/>
          </a:p>
        </p:txBody>
      </p:sp>
      <p:sp>
        <p:nvSpPr>
          <p:cNvPr id="11" name="Espace réservé du contenu 10"/>
          <p:cNvSpPr>
            <a:spLocks noGrp="1"/>
          </p:cNvSpPr>
          <p:nvPr>
            <p:ph idx="1"/>
          </p:nvPr>
        </p:nvSpPr>
        <p:spPr/>
        <p:txBody>
          <a:bodyPr/>
          <a:lstStyle/>
          <a:p>
            <a:endParaRPr lang="fr-FR"/>
          </a:p>
        </p:txBody>
      </p:sp>
      <p:pic>
        <p:nvPicPr>
          <p:cNvPr id="4" name="Image 3"/>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761010" y="1474250"/>
            <a:ext cx="8449791" cy="4691054"/>
          </a:xfrm>
          <a:prstGeom prst="rect">
            <a:avLst/>
          </a:prstGeom>
          <a:ln>
            <a:solidFill>
              <a:schemeClr val="tx1"/>
            </a:solidFill>
          </a:ln>
        </p:spPr>
      </p:pic>
      <p:sp>
        <p:nvSpPr>
          <p:cNvPr id="5" name="Ellipse 4"/>
          <p:cNvSpPr/>
          <p:nvPr/>
        </p:nvSpPr>
        <p:spPr>
          <a:xfrm>
            <a:off x="1703512" y="1772816"/>
            <a:ext cx="1800200" cy="28803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Ellipse 5"/>
          <p:cNvSpPr/>
          <p:nvPr/>
        </p:nvSpPr>
        <p:spPr>
          <a:xfrm>
            <a:off x="1775520" y="2564904"/>
            <a:ext cx="1800200" cy="28803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Ellipse 6"/>
          <p:cNvSpPr/>
          <p:nvPr/>
        </p:nvSpPr>
        <p:spPr>
          <a:xfrm>
            <a:off x="5375920" y="3212976"/>
            <a:ext cx="2880320" cy="57606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Flèche vers le haut 7"/>
          <p:cNvSpPr/>
          <p:nvPr/>
        </p:nvSpPr>
        <p:spPr>
          <a:xfrm rot="19733674">
            <a:off x="8746432" y="5332576"/>
            <a:ext cx="503756" cy="1401019"/>
          </a:xfrm>
          <a:prstGeom prst="upArrow">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ZoneTexte 8"/>
          <p:cNvSpPr txBox="1"/>
          <p:nvPr/>
        </p:nvSpPr>
        <p:spPr>
          <a:xfrm>
            <a:off x="7544917" y="6393666"/>
            <a:ext cx="1751674" cy="369332"/>
          </a:xfrm>
          <a:prstGeom prst="rect">
            <a:avLst/>
          </a:prstGeom>
          <a:noFill/>
        </p:spPr>
        <p:txBody>
          <a:bodyPr wrap="square" rtlCol="0">
            <a:spAutoFit/>
          </a:bodyPr>
          <a:lstStyle/>
          <a:p>
            <a:r>
              <a:rPr lang="fr-FR" dirty="0"/>
              <a:t>Glisser déposer</a:t>
            </a:r>
          </a:p>
        </p:txBody>
      </p:sp>
    </p:spTree>
    <p:extLst>
      <p:ext uri="{BB962C8B-B14F-4D97-AF65-F5344CB8AC3E}">
        <p14:creationId xmlns:p14="http://schemas.microsoft.com/office/powerpoint/2010/main" val="417237858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Importer</a:t>
            </a:r>
            <a:endParaRPr lang="fr-FR" dirty="0"/>
          </a:p>
        </p:txBody>
      </p:sp>
      <p:sp>
        <p:nvSpPr>
          <p:cNvPr id="5" name="Espace réservé du contenu 4"/>
          <p:cNvSpPr>
            <a:spLocks noGrp="1"/>
          </p:cNvSpPr>
          <p:nvPr>
            <p:ph idx="1"/>
          </p:nvPr>
        </p:nvSpPr>
        <p:spPr/>
        <p:txBody>
          <a:bodyPr/>
          <a:lstStyle/>
          <a:p>
            <a:pPr hangingPunct="0"/>
            <a:r>
              <a:rPr lang="fr-FR" dirty="0"/>
              <a:t>Importer la carte </a:t>
            </a:r>
            <a:r>
              <a:rPr lang="fr-FR" b="1" dirty="0"/>
              <a:t>alsace2.tif</a:t>
            </a:r>
            <a:r>
              <a:rPr lang="fr-FR" dirty="0"/>
              <a:t> </a:t>
            </a:r>
          </a:p>
          <a:p>
            <a:pPr hangingPunct="0"/>
            <a:endParaRPr lang="fr-FR" dirty="0"/>
          </a:p>
          <a:p>
            <a:pPr hangingPunct="0"/>
            <a:r>
              <a:rPr lang="fr-FR" dirty="0"/>
              <a:t>Importer le vecteur </a:t>
            </a:r>
            <a:r>
              <a:rPr lang="fr-FR" b="1" dirty="0" err="1"/>
              <a:t>villes_ouest.kmz</a:t>
            </a:r>
            <a:endParaRPr lang="fr-FR" dirty="0"/>
          </a:p>
          <a:p>
            <a:pPr hangingPunct="0"/>
            <a:endParaRPr lang="fr-FR" dirty="0"/>
          </a:p>
          <a:p>
            <a:pPr hangingPunct="0"/>
            <a:r>
              <a:rPr lang="fr-FR" dirty="0"/>
              <a:t>Importer le dossier </a:t>
            </a:r>
            <a:r>
              <a:rPr lang="fr-FR" b="1" dirty="0"/>
              <a:t>DTED</a:t>
            </a:r>
            <a:endParaRPr lang="fr-FR" dirty="0"/>
          </a:p>
          <a:p>
            <a:pPr hangingPunct="0"/>
            <a:endParaRPr lang="fr-FR" dirty="0"/>
          </a:p>
        </p:txBody>
      </p:sp>
      <p:sp>
        <p:nvSpPr>
          <p:cNvPr id="4" name="Espace réservé du contenu 2"/>
          <p:cNvSpPr txBox="1">
            <a:spLocks/>
          </p:cNvSpPr>
          <p:nvPr/>
        </p:nvSpPr>
        <p:spPr>
          <a:xfrm>
            <a:off x="1981200" y="1600201"/>
            <a:ext cx="8229600" cy="452596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hangingPunct="0"/>
            <a:endParaRPr lang="fr-FR" dirty="0"/>
          </a:p>
        </p:txBody>
      </p:sp>
    </p:spTree>
    <p:extLst>
      <p:ext uri="{BB962C8B-B14F-4D97-AF65-F5344CB8AC3E}">
        <p14:creationId xmlns:p14="http://schemas.microsoft.com/office/powerpoint/2010/main" val="62252124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Importer</a:t>
            </a:r>
            <a:endParaRPr lang="fr-FR" dirty="0"/>
          </a:p>
        </p:txBody>
      </p:sp>
      <p:sp>
        <p:nvSpPr>
          <p:cNvPr id="3" name="Espace réservé du contenu 2"/>
          <p:cNvSpPr>
            <a:spLocks noGrp="1"/>
          </p:cNvSpPr>
          <p:nvPr>
            <p:ph idx="1"/>
          </p:nvPr>
        </p:nvSpPr>
        <p:spPr/>
        <p:txBody>
          <a:bodyPr>
            <a:normAutofit/>
          </a:bodyPr>
          <a:lstStyle/>
          <a:p>
            <a:r>
              <a:rPr lang="fr-FR" dirty="0" smtClean="0"/>
              <a:t>Importer le dossier </a:t>
            </a:r>
            <a:r>
              <a:rPr lang="fr-FR" b="1" dirty="0" smtClean="0"/>
              <a:t>BDORTHO</a:t>
            </a:r>
          </a:p>
          <a:p>
            <a:endParaRPr lang="fr-FR" b="1" dirty="0" smtClean="0"/>
          </a:p>
          <a:p>
            <a:r>
              <a:rPr lang="fr-FR" dirty="0" smtClean="0"/>
              <a:t>Importer la prise de vue </a:t>
            </a:r>
            <a:r>
              <a:rPr lang="fr-FR" b="1" dirty="0" smtClean="0"/>
              <a:t>coupeJP2.tif</a:t>
            </a:r>
          </a:p>
          <a:p>
            <a:endParaRPr lang="fr-FR" dirty="0" smtClean="0"/>
          </a:p>
          <a:p>
            <a:r>
              <a:rPr lang="fr-FR" dirty="0" smtClean="0"/>
              <a:t>Importer le vecteur </a:t>
            </a:r>
            <a:r>
              <a:rPr lang="fr-FR" b="1" dirty="0" err="1" smtClean="0"/>
              <a:t>villes_alsace.kmz</a:t>
            </a:r>
            <a:endParaRPr lang="fr-FR" b="1" dirty="0" smtClean="0"/>
          </a:p>
        </p:txBody>
      </p:sp>
    </p:spTree>
    <p:extLst>
      <p:ext uri="{BB962C8B-B14F-4D97-AF65-F5344CB8AC3E}">
        <p14:creationId xmlns:p14="http://schemas.microsoft.com/office/powerpoint/2010/main" val="426661442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Importer</a:t>
            </a:r>
            <a:endParaRPr lang="fr-FR" dirty="0"/>
          </a:p>
        </p:txBody>
      </p:sp>
      <p:sp>
        <p:nvSpPr>
          <p:cNvPr id="3" name="Espace réservé du contenu 2"/>
          <p:cNvSpPr>
            <a:spLocks noGrp="1"/>
          </p:cNvSpPr>
          <p:nvPr>
            <p:ph idx="1"/>
          </p:nvPr>
        </p:nvSpPr>
        <p:spPr/>
        <p:txBody>
          <a:bodyPr/>
          <a:lstStyle/>
          <a:p>
            <a:r>
              <a:rPr lang="fr-FR" dirty="0" smtClean="0"/>
              <a:t>Arranger les couches dans un ordre logique</a:t>
            </a:r>
          </a:p>
          <a:p>
            <a:endParaRPr lang="fr-FR" dirty="0"/>
          </a:p>
          <a:p>
            <a:r>
              <a:rPr lang="fr-FR" dirty="0" smtClean="0"/>
              <a:t>Créer un groupe de couches « DTED »</a:t>
            </a:r>
            <a:endParaRPr lang="fr-FR" dirty="0"/>
          </a:p>
        </p:txBody>
      </p:sp>
    </p:spTree>
    <p:extLst>
      <p:ext uri="{BB962C8B-B14F-4D97-AF65-F5344CB8AC3E}">
        <p14:creationId xmlns:p14="http://schemas.microsoft.com/office/powerpoint/2010/main" val="32321600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Plan</a:t>
            </a:r>
            <a:endParaRPr lang="fr-FR" dirty="0"/>
          </a:p>
        </p:txBody>
      </p:sp>
      <p:sp>
        <p:nvSpPr>
          <p:cNvPr id="3" name="Espace réservé du contenu 2"/>
          <p:cNvSpPr>
            <a:spLocks noGrp="1"/>
          </p:cNvSpPr>
          <p:nvPr>
            <p:ph idx="1"/>
          </p:nvPr>
        </p:nvSpPr>
        <p:spPr/>
        <p:txBody>
          <a:bodyPr/>
          <a:lstStyle/>
          <a:p>
            <a:r>
              <a:rPr lang="fr-FR" dirty="0" smtClean="0"/>
              <a:t>Présentation générale</a:t>
            </a:r>
          </a:p>
          <a:p>
            <a:endParaRPr lang="fr-FR" dirty="0"/>
          </a:p>
          <a:p>
            <a:r>
              <a:rPr lang="fr-FR" dirty="0" smtClean="0"/>
              <a:t>Principes de base</a:t>
            </a:r>
          </a:p>
          <a:p>
            <a:endParaRPr lang="fr-FR" dirty="0"/>
          </a:p>
          <a:p>
            <a:r>
              <a:rPr lang="fr-FR" dirty="0" smtClean="0"/>
              <a:t>Mise en pratique</a:t>
            </a:r>
          </a:p>
          <a:p>
            <a:endParaRPr lang="fr-FR" dirty="0"/>
          </a:p>
          <a:p>
            <a:r>
              <a:rPr lang="fr-FR" dirty="0" smtClean="0"/>
              <a:t>Ressources</a:t>
            </a:r>
            <a:endParaRPr lang="fr-FR" dirty="0"/>
          </a:p>
        </p:txBody>
      </p:sp>
    </p:spTree>
    <p:extLst>
      <p:ext uri="{BB962C8B-B14F-4D97-AF65-F5344CB8AC3E}">
        <p14:creationId xmlns:p14="http://schemas.microsoft.com/office/powerpoint/2010/main" val="29963615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Importer</a:t>
            </a:r>
            <a:endParaRPr lang="fr-FR" dirty="0"/>
          </a:p>
        </p:txBody>
      </p:sp>
      <p:sp>
        <p:nvSpPr>
          <p:cNvPr id="6" name="Espace réservé du contenu 5"/>
          <p:cNvSpPr>
            <a:spLocks noGrp="1"/>
          </p:cNvSpPr>
          <p:nvPr>
            <p:ph idx="1"/>
          </p:nvPr>
        </p:nvSpPr>
        <p:spPr/>
        <p:txBody>
          <a:bodyPr/>
          <a:lstStyle/>
          <a:p>
            <a:pPr hangingPunct="0"/>
            <a:r>
              <a:rPr lang="fr-FR" dirty="0"/>
              <a:t>Trouver le </a:t>
            </a:r>
            <a:r>
              <a:rPr lang="fr-FR" dirty="0" err="1"/>
              <a:t>Bodenberg</a:t>
            </a:r>
            <a:endParaRPr lang="fr-FR" dirty="0"/>
          </a:p>
          <a:p>
            <a:pPr hangingPunct="0"/>
            <a:endParaRPr lang="fr-FR" dirty="0"/>
          </a:p>
          <a:p>
            <a:pPr hangingPunct="0"/>
            <a:r>
              <a:rPr lang="fr-FR" dirty="0"/>
              <a:t>Zoomer sur la couche </a:t>
            </a:r>
            <a:r>
              <a:rPr lang="fr-FR" dirty="0" err="1"/>
              <a:t>villes_ouest</a:t>
            </a:r>
            <a:endParaRPr lang="fr-FR" dirty="0"/>
          </a:p>
          <a:p>
            <a:pPr marL="0" indent="0" hangingPunct="0">
              <a:buNone/>
            </a:pPr>
            <a:endParaRPr lang="fr-FR" dirty="0"/>
          </a:p>
          <a:p>
            <a:pPr hangingPunct="0"/>
            <a:r>
              <a:rPr lang="fr-FR" dirty="0"/>
              <a:t>En partant de </a:t>
            </a:r>
            <a:r>
              <a:rPr lang="fr-FR" i="1" dirty="0" err="1"/>
              <a:t>Insviller</a:t>
            </a:r>
            <a:r>
              <a:rPr lang="fr-FR" dirty="0"/>
              <a:t> vers </a:t>
            </a:r>
            <a:r>
              <a:rPr lang="fr-FR" i="1" dirty="0" err="1"/>
              <a:t>Kirviller</a:t>
            </a:r>
            <a:r>
              <a:rPr lang="fr-FR" dirty="0"/>
              <a:t>, quelle distance ? Quel azimut ?</a:t>
            </a:r>
          </a:p>
        </p:txBody>
      </p:sp>
      <p:pic>
        <p:nvPicPr>
          <p:cNvPr id="5" name="Image 4"/>
          <p:cNvPicPr>
            <a:picLocks noChangeAspect="1"/>
          </p:cNvPicPr>
          <p:nvPr/>
        </p:nvPicPr>
        <p:blipFill>
          <a:blip r:embed="rId3"/>
          <a:stretch>
            <a:fillRect/>
          </a:stretch>
        </p:blipFill>
        <p:spPr>
          <a:xfrm>
            <a:off x="10514492" y="4365104"/>
            <a:ext cx="786185" cy="786185"/>
          </a:xfrm>
          <a:prstGeom prst="rect">
            <a:avLst/>
          </a:prstGeom>
        </p:spPr>
      </p:pic>
    </p:spTree>
    <p:extLst>
      <p:ext uri="{BB962C8B-B14F-4D97-AF65-F5344CB8AC3E}">
        <p14:creationId xmlns:p14="http://schemas.microsoft.com/office/powerpoint/2010/main" val="93019942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Exporter</a:t>
            </a:r>
            <a:endParaRPr lang="fr-FR" dirty="0"/>
          </a:p>
        </p:txBody>
      </p:sp>
      <p:sp>
        <p:nvSpPr>
          <p:cNvPr id="3" name="Espace réservé du contenu 2"/>
          <p:cNvSpPr>
            <a:spLocks noGrp="1"/>
          </p:cNvSpPr>
          <p:nvPr>
            <p:ph idx="1"/>
          </p:nvPr>
        </p:nvSpPr>
        <p:spPr/>
        <p:txBody>
          <a:bodyPr>
            <a:normAutofit/>
          </a:bodyPr>
          <a:lstStyle/>
          <a:p>
            <a:r>
              <a:rPr lang="fr-FR" dirty="0" smtClean="0"/>
              <a:t>Exporter couche </a:t>
            </a:r>
            <a:r>
              <a:rPr lang="fr-FR" b="1" dirty="0" smtClean="0"/>
              <a:t>coupeJP2.tif</a:t>
            </a:r>
            <a:r>
              <a:rPr lang="fr-FR" dirty="0" smtClean="0"/>
              <a:t> en 4x4 tuiles</a:t>
            </a:r>
            <a:endParaRPr lang="fr-FR" b="1" dirty="0" smtClean="0"/>
          </a:p>
          <a:p>
            <a:endParaRPr lang="fr-FR" dirty="0" smtClean="0"/>
          </a:p>
          <a:p>
            <a:r>
              <a:rPr lang="fr-FR" dirty="0" smtClean="0"/>
              <a:t>Fusionner les vecteurs </a:t>
            </a:r>
            <a:r>
              <a:rPr lang="fr-FR" b="1" dirty="0" err="1" smtClean="0"/>
              <a:t>villes_ouest</a:t>
            </a:r>
            <a:r>
              <a:rPr lang="fr-FR" dirty="0" smtClean="0"/>
              <a:t> et </a:t>
            </a:r>
            <a:r>
              <a:rPr lang="fr-FR" b="1" dirty="0" err="1" smtClean="0"/>
              <a:t>villes_alsace</a:t>
            </a:r>
            <a:endParaRPr lang="fr-FR" b="1" dirty="0" smtClean="0"/>
          </a:p>
          <a:p>
            <a:endParaRPr lang="fr-FR" b="1" dirty="0" smtClean="0"/>
          </a:p>
          <a:p>
            <a:r>
              <a:rPr lang="fr-FR" dirty="0" smtClean="0"/>
              <a:t>Depuis la BDORTHO, exporter une coupe de la ville de Munster au format ECW</a:t>
            </a:r>
          </a:p>
        </p:txBody>
      </p:sp>
    </p:spTree>
    <p:extLst>
      <p:ext uri="{BB962C8B-B14F-4D97-AF65-F5344CB8AC3E}">
        <p14:creationId xmlns:p14="http://schemas.microsoft.com/office/powerpoint/2010/main" val="92236008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Importer</a:t>
            </a:r>
            <a:endParaRPr lang="fr-FR" dirty="0"/>
          </a:p>
        </p:txBody>
      </p:sp>
      <p:sp>
        <p:nvSpPr>
          <p:cNvPr id="3" name="Espace réservé du contenu 2"/>
          <p:cNvSpPr>
            <a:spLocks noGrp="1"/>
          </p:cNvSpPr>
          <p:nvPr>
            <p:ph idx="1"/>
          </p:nvPr>
        </p:nvSpPr>
        <p:spPr/>
        <p:txBody>
          <a:bodyPr>
            <a:normAutofit/>
          </a:bodyPr>
          <a:lstStyle/>
          <a:p>
            <a:r>
              <a:rPr lang="fr-FR" dirty="0"/>
              <a:t>Afficher la vue d’ensemble</a:t>
            </a:r>
          </a:p>
          <a:p>
            <a:endParaRPr lang="fr-FR" dirty="0" smtClean="0"/>
          </a:p>
          <a:p>
            <a:r>
              <a:rPr lang="fr-FR" dirty="0" smtClean="0"/>
              <a:t>Importer la coupe de Munster</a:t>
            </a:r>
          </a:p>
          <a:p>
            <a:endParaRPr lang="fr-FR" dirty="0"/>
          </a:p>
          <a:p>
            <a:r>
              <a:rPr lang="fr-FR" dirty="0" smtClean="0"/>
              <a:t>Utiliser l’outil balayage sur </a:t>
            </a:r>
            <a:r>
              <a:rPr lang="fr-FR" i="1" dirty="0" smtClean="0"/>
              <a:t>Munster</a:t>
            </a:r>
          </a:p>
          <a:p>
            <a:pPr marL="0" indent="0" hangingPunct="0">
              <a:buNone/>
            </a:pPr>
            <a:endParaRPr lang="fr-FR" dirty="0"/>
          </a:p>
          <a:p>
            <a:pPr hangingPunct="0"/>
            <a:r>
              <a:rPr lang="fr-FR" dirty="0"/>
              <a:t>Enregistrer l’espace de </a:t>
            </a:r>
            <a:r>
              <a:rPr lang="fr-FR" dirty="0" smtClean="0"/>
              <a:t>travail</a:t>
            </a:r>
            <a:endParaRPr lang="fr-FR" i="1" dirty="0" smtClean="0"/>
          </a:p>
          <a:p>
            <a:endParaRPr lang="fr-FR" dirty="0"/>
          </a:p>
          <a:p>
            <a:endParaRPr lang="fr-FR" dirty="0" smtClean="0"/>
          </a:p>
        </p:txBody>
      </p:sp>
      <p:pic>
        <p:nvPicPr>
          <p:cNvPr id="4" name="Image 3"/>
          <p:cNvPicPr>
            <a:picLocks noChangeAspect="1"/>
          </p:cNvPicPr>
          <p:nvPr/>
        </p:nvPicPr>
        <p:blipFill>
          <a:blip r:embed="rId3"/>
          <a:stretch>
            <a:fillRect/>
          </a:stretch>
        </p:blipFill>
        <p:spPr>
          <a:xfrm>
            <a:off x="6853312" y="3808208"/>
            <a:ext cx="714177" cy="640297"/>
          </a:xfrm>
          <a:prstGeom prst="rect">
            <a:avLst/>
          </a:prstGeom>
        </p:spPr>
      </p:pic>
      <p:pic>
        <p:nvPicPr>
          <p:cNvPr id="5" name="Image 4"/>
          <p:cNvPicPr>
            <a:picLocks noChangeAspect="1"/>
          </p:cNvPicPr>
          <p:nvPr/>
        </p:nvPicPr>
        <p:blipFill>
          <a:blip r:embed="rId4"/>
          <a:stretch>
            <a:fillRect/>
          </a:stretch>
        </p:blipFill>
        <p:spPr>
          <a:xfrm>
            <a:off x="6853312" y="4932505"/>
            <a:ext cx="776660" cy="805425"/>
          </a:xfrm>
          <a:prstGeom prst="rect">
            <a:avLst/>
          </a:prstGeom>
        </p:spPr>
      </p:pic>
      <p:pic>
        <p:nvPicPr>
          <p:cNvPr id="6" name="Image 5"/>
          <p:cNvPicPr>
            <a:picLocks noChangeAspect="1"/>
          </p:cNvPicPr>
          <p:nvPr/>
        </p:nvPicPr>
        <p:blipFill>
          <a:blip r:embed="rId5"/>
          <a:stretch>
            <a:fillRect/>
          </a:stretch>
        </p:blipFill>
        <p:spPr>
          <a:xfrm>
            <a:off x="6809607" y="1652113"/>
            <a:ext cx="801585" cy="771897"/>
          </a:xfrm>
          <a:prstGeom prst="rect">
            <a:avLst/>
          </a:prstGeom>
        </p:spPr>
      </p:pic>
    </p:spTree>
    <p:extLst>
      <p:ext uri="{BB962C8B-B14F-4D97-AF65-F5344CB8AC3E}">
        <p14:creationId xmlns:p14="http://schemas.microsoft.com/office/powerpoint/2010/main" val="334931565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Espace de travail</a:t>
            </a:r>
            <a:endParaRPr lang="fr-FR" dirty="0"/>
          </a:p>
        </p:txBody>
      </p:sp>
      <p:sp>
        <p:nvSpPr>
          <p:cNvPr id="3" name="Espace réservé du contenu 2"/>
          <p:cNvSpPr>
            <a:spLocks noGrp="1"/>
          </p:cNvSpPr>
          <p:nvPr>
            <p:ph idx="1"/>
          </p:nvPr>
        </p:nvSpPr>
        <p:spPr/>
        <p:txBody>
          <a:bodyPr>
            <a:normAutofit/>
          </a:bodyPr>
          <a:lstStyle/>
          <a:p>
            <a:r>
              <a:rPr lang="fr-FR" dirty="0" smtClean="0"/>
              <a:t>Enregistre toutes les couches</a:t>
            </a:r>
          </a:p>
          <a:p>
            <a:endParaRPr lang="fr-FR" dirty="0" smtClean="0"/>
          </a:p>
          <a:p>
            <a:r>
              <a:rPr lang="fr-FR" dirty="0" smtClean="0"/>
              <a:t>Contient des liens vers les fichiers ouverts</a:t>
            </a:r>
          </a:p>
          <a:p>
            <a:pPr lvl="1"/>
            <a:r>
              <a:rPr lang="fr-FR" dirty="0" smtClean="0"/>
              <a:t>Ne pas déplacer ou renommer les fichiers !</a:t>
            </a:r>
          </a:p>
          <a:p>
            <a:pPr marL="457200" lvl="1" indent="0">
              <a:buNone/>
            </a:pPr>
            <a:endParaRPr lang="fr-FR" dirty="0" smtClean="0"/>
          </a:p>
          <a:p>
            <a:r>
              <a:rPr lang="fr-FR" dirty="0" smtClean="0"/>
              <a:t>Organisation par zone ou thématique</a:t>
            </a:r>
          </a:p>
          <a:p>
            <a:r>
              <a:rPr lang="fr-FR" dirty="0" smtClean="0"/>
              <a:t>Indispensable pour sauvegarder son travail</a:t>
            </a:r>
          </a:p>
          <a:p>
            <a:endParaRPr lang="fr-FR" dirty="0" smtClean="0"/>
          </a:p>
        </p:txBody>
      </p:sp>
    </p:spTree>
    <p:extLst>
      <p:ext uri="{BB962C8B-B14F-4D97-AF65-F5344CB8AC3E}">
        <p14:creationId xmlns:p14="http://schemas.microsoft.com/office/powerpoint/2010/main" val="377851536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Vecteurs</a:t>
            </a:r>
            <a:endParaRPr lang="fr-FR" dirty="0"/>
          </a:p>
        </p:txBody>
      </p:sp>
      <p:sp>
        <p:nvSpPr>
          <p:cNvPr id="3" name="Espace réservé du contenu 2"/>
          <p:cNvSpPr>
            <a:spLocks noGrp="1"/>
          </p:cNvSpPr>
          <p:nvPr>
            <p:ph idx="1"/>
          </p:nvPr>
        </p:nvSpPr>
        <p:spPr/>
        <p:txBody>
          <a:bodyPr>
            <a:normAutofit/>
          </a:bodyPr>
          <a:lstStyle/>
          <a:p>
            <a:pPr hangingPunct="0"/>
            <a:r>
              <a:rPr lang="fr-FR" dirty="0" smtClean="0"/>
              <a:t>Tracer des points, lignes et surfaces</a:t>
            </a:r>
          </a:p>
          <a:p>
            <a:pPr hangingPunct="0"/>
            <a:r>
              <a:rPr lang="fr-FR" dirty="0" smtClean="0"/>
              <a:t>Combiner, découper, extraire des surfaces</a:t>
            </a:r>
          </a:p>
          <a:p>
            <a:pPr hangingPunct="0"/>
            <a:endParaRPr lang="fr-FR" dirty="0" smtClean="0"/>
          </a:p>
          <a:p>
            <a:pPr hangingPunct="0"/>
            <a:r>
              <a:rPr lang="fr-FR" dirty="0" smtClean="0"/>
              <a:t>Importer des symboles personnalisés</a:t>
            </a:r>
          </a:p>
          <a:p>
            <a:pPr hangingPunct="0"/>
            <a:r>
              <a:rPr lang="fr-FR" dirty="0" smtClean="0"/>
              <a:t>Enrichir avec des métadonnées</a:t>
            </a:r>
          </a:p>
        </p:txBody>
      </p:sp>
      <p:pic>
        <p:nvPicPr>
          <p:cNvPr id="4" name="Image 3"/>
          <p:cNvPicPr>
            <a:picLocks noChangeAspect="1"/>
          </p:cNvPicPr>
          <p:nvPr/>
        </p:nvPicPr>
        <p:blipFill>
          <a:blip r:embed="rId3"/>
          <a:stretch>
            <a:fillRect/>
          </a:stretch>
        </p:blipFill>
        <p:spPr>
          <a:xfrm>
            <a:off x="4785079" y="5392937"/>
            <a:ext cx="2621842" cy="733227"/>
          </a:xfrm>
          <a:prstGeom prst="rect">
            <a:avLst/>
          </a:prstGeom>
        </p:spPr>
      </p:pic>
    </p:spTree>
    <p:extLst>
      <p:ext uri="{BB962C8B-B14F-4D97-AF65-F5344CB8AC3E}">
        <p14:creationId xmlns:p14="http://schemas.microsoft.com/office/powerpoint/2010/main" val="81256759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9" name="Picture 3"/>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5880316" y="1300290"/>
            <a:ext cx="4784981" cy="558509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3013" name="Rectangle 7"/>
          <p:cNvSpPr>
            <a:spLocks noChangeArrowheads="1"/>
          </p:cNvSpPr>
          <p:nvPr/>
        </p:nvSpPr>
        <p:spPr bwMode="auto">
          <a:xfrm>
            <a:off x="5900255" y="1588525"/>
            <a:ext cx="3384550" cy="288925"/>
          </a:xfrm>
          <a:prstGeom prst="rect">
            <a:avLst/>
          </a:prstGeom>
          <a:noFill/>
          <a:ln w="381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3014" name="Line 8"/>
          <p:cNvSpPr>
            <a:spLocks noChangeShapeType="1"/>
          </p:cNvSpPr>
          <p:nvPr/>
        </p:nvSpPr>
        <p:spPr bwMode="auto">
          <a:xfrm flipV="1">
            <a:off x="5347734" y="1740074"/>
            <a:ext cx="554524" cy="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43015" name="Text Box 9"/>
          <p:cNvSpPr txBox="1">
            <a:spLocks noChangeArrowheads="1"/>
          </p:cNvSpPr>
          <p:nvPr/>
        </p:nvSpPr>
        <p:spPr bwMode="auto">
          <a:xfrm>
            <a:off x="2803863" y="1564976"/>
            <a:ext cx="2644775" cy="376238"/>
          </a:xfrm>
          <a:prstGeom prst="rect">
            <a:avLst/>
          </a:prstGeom>
          <a:solidFill>
            <a:schemeClr val="bg1"/>
          </a:solidFill>
          <a:ln w="9525">
            <a:solidFill>
              <a:srgbClr val="FF0000"/>
            </a:solidFill>
            <a:miter lim="800000"/>
            <a:headEnd/>
            <a:tailEnd/>
          </a:ln>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fr-FR">
                <a:solidFill>
                  <a:srgbClr val="FF0000"/>
                </a:solidFill>
              </a:rPr>
              <a:t>Donner un nom au point</a:t>
            </a:r>
          </a:p>
        </p:txBody>
      </p:sp>
      <p:sp>
        <p:nvSpPr>
          <p:cNvPr id="43016" name="Rectangle 10"/>
          <p:cNvSpPr>
            <a:spLocks noChangeArrowheads="1"/>
          </p:cNvSpPr>
          <p:nvPr/>
        </p:nvSpPr>
        <p:spPr bwMode="auto">
          <a:xfrm>
            <a:off x="5899582" y="1896000"/>
            <a:ext cx="2306933" cy="360362"/>
          </a:xfrm>
          <a:prstGeom prst="rect">
            <a:avLst/>
          </a:prstGeom>
          <a:noFill/>
          <a:ln w="381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3017" name="Line 11"/>
          <p:cNvSpPr>
            <a:spLocks noChangeShapeType="1"/>
          </p:cNvSpPr>
          <p:nvPr/>
        </p:nvSpPr>
        <p:spPr bwMode="auto">
          <a:xfrm flipV="1">
            <a:off x="5212592" y="2076181"/>
            <a:ext cx="689666" cy="272698"/>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43019" name="Text Box 12"/>
          <p:cNvSpPr txBox="1">
            <a:spLocks noChangeArrowheads="1"/>
          </p:cNvSpPr>
          <p:nvPr/>
        </p:nvSpPr>
        <p:spPr bwMode="auto">
          <a:xfrm>
            <a:off x="2612084" y="2226955"/>
            <a:ext cx="2608406" cy="369332"/>
          </a:xfrm>
          <a:prstGeom prst="rect">
            <a:avLst/>
          </a:prstGeom>
          <a:solidFill>
            <a:schemeClr val="bg1"/>
          </a:solidFill>
          <a:ln w="9525">
            <a:solidFill>
              <a:srgbClr val="FF0000"/>
            </a:solidFill>
            <a:miter lim="800000"/>
            <a:headEnd/>
            <a:tailEnd/>
          </a:ln>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fr-FR" dirty="0">
                <a:solidFill>
                  <a:srgbClr val="FF0000"/>
                </a:solidFill>
              </a:rPr>
              <a:t>Choisir un type de point</a:t>
            </a:r>
          </a:p>
        </p:txBody>
      </p:sp>
      <p:sp>
        <p:nvSpPr>
          <p:cNvPr id="43023" name="Rectangle 18"/>
          <p:cNvSpPr>
            <a:spLocks noChangeArrowheads="1"/>
          </p:cNvSpPr>
          <p:nvPr/>
        </p:nvSpPr>
        <p:spPr bwMode="auto">
          <a:xfrm>
            <a:off x="5902258" y="2274515"/>
            <a:ext cx="2452464" cy="455613"/>
          </a:xfrm>
          <a:prstGeom prst="rect">
            <a:avLst/>
          </a:prstGeom>
          <a:noFill/>
          <a:ln w="381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3024" name="Line 19"/>
          <p:cNvSpPr>
            <a:spLocks noChangeShapeType="1"/>
          </p:cNvSpPr>
          <p:nvPr/>
        </p:nvSpPr>
        <p:spPr bwMode="auto">
          <a:xfrm flipH="1">
            <a:off x="5331947" y="2502321"/>
            <a:ext cx="567632" cy="488953"/>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43025" name="Text Box 20"/>
          <p:cNvSpPr txBox="1">
            <a:spLocks noChangeArrowheads="1"/>
          </p:cNvSpPr>
          <p:nvPr/>
        </p:nvSpPr>
        <p:spPr bwMode="auto">
          <a:xfrm>
            <a:off x="2122005" y="2823080"/>
            <a:ext cx="3326632" cy="369332"/>
          </a:xfrm>
          <a:prstGeom prst="rect">
            <a:avLst/>
          </a:prstGeom>
          <a:solidFill>
            <a:schemeClr val="bg1"/>
          </a:solidFill>
          <a:ln w="9525">
            <a:solidFill>
              <a:srgbClr val="FF0000"/>
            </a:solidFill>
            <a:miter lim="800000"/>
            <a:headEnd/>
            <a:tailEnd/>
          </a:ln>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fr-FR" dirty="0">
                <a:solidFill>
                  <a:srgbClr val="FF0000"/>
                </a:solidFill>
              </a:rPr>
              <a:t>Placer dans la couche</a:t>
            </a:r>
          </a:p>
        </p:txBody>
      </p:sp>
      <p:sp>
        <p:nvSpPr>
          <p:cNvPr id="43026" name="Line 22"/>
          <p:cNvSpPr>
            <a:spLocks noChangeShapeType="1"/>
          </p:cNvSpPr>
          <p:nvPr/>
        </p:nvSpPr>
        <p:spPr bwMode="auto">
          <a:xfrm flipV="1">
            <a:off x="5448638" y="4751673"/>
            <a:ext cx="659196" cy="50323"/>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fr-FR"/>
          </a:p>
        </p:txBody>
      </p:sp>
      <p:sp>
        <p:nvSpPr>
          <p:cNvPr id="30" name="Rectangle 18"/>
          <p:cNvSpPr>
            <a:spLocks noChangeArrowheads="1"/>
          </p:cNvSpPr>
          <p:nvPr/>
        </p:nvSpPr>
        <p:spPr bwMode="auto">
          <a:xfrm>
            <a:off x="6017868" y="3439509"/>
            <a:ext cx="2664296" cy="616352"/>
          </a:xfrm>
          <a:prstGeom prst="rect">
            <a:avLst/>
          </a:prstGeom>
          <a:noFill/>
          <a:ln w="381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 name="Line 19"/>
          <p:cNvSpPr>
            <a:spLocks noChangeShapeType="1"/>
          </p:cNvSpPr>
          <p:nvPr/>
        </p:nvSpPr>
        <p:spPr bwMode="auto">
          <a:xfrm>
            <a:off x="7414425" y="4055862"/>
            <a:ext cx="0" cy="93217"/>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endParaRPr lang="fr-FR"/>
          </a:p>
        </p:txBody>
      </p:sp>
      <p:pic>
        <p:nvPicPr>
          <p:cNvPr id="4098" name="Picture 2"/>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1529873" y="1268760"/>
            <a:ext cx="1042649" cy="1074244"/>
          </a:xfrm>
          <a:prstGeom prst="rect">
            <a:avLst/>
          </a:prstGeom>
          <a:noFill/>
          <a:ln w="38100">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3027" name="Text Box 21"/>
          <p:cNvSpPr txBox="1">
            <a:spLocks noChangeArrowheads="1"/>
          </p:cNvSpPr>
          <p:nvPr/>
        </p:nvSpPr>
        <p:spPr bwMode="auto">
          <a:xfrm>
            <a:off x="3453986" y="4602448"/>
            <a:ext cx="2026180" cy="366422"/>
          </a:xfrm>
          <a:prstGeom prst="rect">
            <a:avLst/>
          </a:prstGeom>
          <a:solidFill>
            <a:schemeClr val="bg1"/>
          </a:solidFill>
          <a:ln w="9525">
            <a:solidFill>
              <a:srgbClr val="FF0000"/>
            </a:solidFill>
            <a:miter lim="800000"/>
            <a:headEnd/>
            <a:tailEnd/>
          </a:ln>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fr-FR" dirty="0">
                <a:solidFill>
                  <a:srgbClr val="FF0000"/>
                </a:solidFill>
              </a:rPr>
              <a:t>Ajout d’attributs</a:t>
            </a:r>
          </a:p>
        </p:txBody>
      </p:sp>
      <p:sp>
        <p:nvSpPr>
          <p:cNvPr id="29" name="Line 19"/>
          <p:cNvSpPr>
            <a:spLocks noChangeShapeType="1"/>
          </p:cNvSpPr>
          <p:nvPr/>
        </p:nvSpPr>
        <p:spPr bwMode="auto">
          <a:xfrm flipH="1">
            <a:off x="5533978" y="3774489"/>
            <a:ext cx="483890" cy="218837"/>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43028" name="Text Box 12"/>
          <p:cNvSpPr txBox="1">
            <a:spLocks noChangeArrowheads="1"/>
          </p:cNvSpPr>
          <p:nvPr/>
        </p:nvSpPr>
        <p:spPr bwMode="auto">
          <a:xfrm>
            <a:off x="2122005" y="3711968"/>
            <a:ext cx="3566096" cy="369332"/>
          </a:xfrm>
          <a:prstGeom prst="rect">
            <a:avLst/>
          </a:prstGeom>
          <a:solidFill>
            <a:schemeClr val="bg1"/>
          </a:solidFill>
          <a:ln w="9525">
            <a:solidFill>
              <a:srgbClr val="FF0000"/>
            </a:solidFill>
            <a:miter lim="800000"/>
            <a:headEnd/>
            <a:tailEnd/>
          </a:ln>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fr-FR" dirty="0">
                <a:solidFill>
                  <a:srgbClr val="FF0000"/>
                </a:solidFill>
              </a:rPr>
              <a:t>Style prédéfini ou personnalisé</a:t>
            </a:r>
          </a:p>
        </p:txBody>
      </p:sp>
      <p:pic>
        <p:nvPicPr>
          <p:cNvPr id="2" name="Image 1"/>
          <p:cNvPicPr>
            <a:picLocks noChangeAspect="1"/>
          </p:cNvPicPr>
          <p:nvPr/>
        </p:nvPicPr>
        <p:blipFill rotWithShape="1">
          <a:blip r:embed="rId5" cstate="email">
            <a:extLst>
              <a:ext uri="{28A0092B-C50C-407E-A947-70E740481C1C}">
                <a14:useLocalDpi xmlns:a14="http://schemas.microsoft.com/office/drawing/2010/main"/>
              </a:ext>
            </a:extLst>
          </a:blip>
          <a:srcRect t="9579"/>
          <a:stretch/>
        </p:blipFill>
        <p:spPr>
          <a:xfrm>
            <a:off x="1673473" y="5980810"/>
            <a:ext cx="1772142" cy="904574"/>
          </a:xfrm>
          <a:prstGeom prst="rect">
            <a:avLst/>
          </a:prstGeom>
        </p:spPr>
      </p:pic>
      <p:sp>
        <p:nvSpPr>
          <p:cNvPr id="3" name="Titre 2"/>
          <p:cNvSpPr>
            <a:spLocks noGrp="1"/>
          </p:cNvSpPr>
          <p:nvPr>
            <p:ph type="title"/>
          </p:nvPr>
        </p:nvSpPr>
        <p:spPr/>
        <p:txBody>
          <a:bodyPr/>
          <a:lstStyle/>
          <a:p>
            <a:r>
              <a:rPr lang="fr-FR" dirty="0" smtClean="0"/>
              <a:t>Création de vecteur</a:t>
            </a:r>
            <a:endParaRPr lang="fr-FR" dirty="0"/>
          </a:p>
        </p:txBody>
      </p:sp>
    </p:spTree>
    <p:extLst>
      <p:ext uri="{BB962C8B-B14F-4D97-AF65-F5344CB8AC3E}">
        <p14:creationId xmlns:p14="http://schemas.microsoft.com/office/powerpoint/2010/main" val="19487072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Vecteurs</a:t>
            </a:r>
            <a:endParaRPr lang="fr-FR" dirty="0"/>
          </a:p>
        </p:txBody>
      </p:sp>
      <p:sp>
        <p:nvSpPr>
          <p:cNvPr id="5" name="Espace réservé du contenu 4"/>
          <p:cNvSpPr>
            <a:spLocks noGrp="1"/>
          </p:cNvSpPr>
          <p:nvPr>
            <p:ph idx="1"/>
          </p:nvPr>
        </p:nvSpPr>
        <p:spPr/>
        <p:txBody>
          <a:bodyPr/>
          <a:lstStyle/>
          <a:p>
            <a:pPr hangingPunct="0">
              <a:spcBef>
                <a:spcPts val="0"/>
              </a:spcBef>
            </a:pPr>
            <a:r>
              <a:rPr lang="fr-FR" dirty="0"/>
              <a:t>Ploter la </a:t>
            </a:r>
            <a:r>
              <a:rPr lang="fr-FR" dirty="0">
                <a:solidFill>
                  <a:schemeClr val="tx2">
                    <a:lumMod val="60000"/>
                    <a:lumOff val="40000"/>
                  </a:schemeClr>
                </a:solidFill>
              </a:rPr>
              <a:t>PLAE 81</a:t>
            </a:r>
            <a:r>
              <a:rPr lang="fr-FR" dirty="0"/>
              <a:t> (point bleu) sur le PC 225 à </a:t>
            </a:r>
            <a:r>
              <a:rPr lang="fr-FR" b="1" dirty="0" err="1"/>
              <a:t>Kirviller</a:t>
            </a:r>
            <a:r>
              <a:rPr lang="fr-FR" b="1" dirty="0"/>
              <a:t> </a:t>
            </a:r>
          </a:p>
          <a:p>
            <a:pPr hangingPunct="0">
              <a:spcBef>
                <a:spcPts val="0"/>
              </a:spcBef>
            </a:pPr>
            <a:r>
              <a:rPr lang="fr-FR" dirty="0"/>
              <a:t>Ploter la </a:t>
            </a:r>
            <a:r>
              <a:rPr lang="fr-FR" dirty="0">
                <a:solidFill>
                  <a:srgbClr val="FF0000"/>
                </a:solidFill>
              </a:rPr>
              <a:t>PLAE 82</a:t>
            </a:r>
            <a:r>
              <a:rPr lang="fr-FR" dirty="0"/>
              <a:t> (point rouge) sur le PC 247 à </a:t>
            </a:r>
            <a:r>
              <a:rPr lang="fr-FR" b="1" dirty="0" err="1"/>
              <a:t>Hinsingen</a:t>
            </a:r>
            <a:endParaRPr lang="fr-FR" b="1" dirty="0"/>
          </a:p>
          <a:p>
            <a:pPr marL="0" indent="0" hangingPunct="0">
              <a:spcBef>
                <a:spcPts val="0"/>
              </a:spcBef>
              <a:buNone/>
            </a:pPr>
            <a:endParaRPr lang="fr-FR" dirty="0"/>
          </a:p>
          <a:p>
            <a:pPr marL="0" indent="0" hangingPunct="0">
              <a:spcBef>
                <a:spcPts val="0"/>
              </a:spcBef>
              <a:buNone/>
            </a:pPr>
            <a:endParaRPr lang="fr-FR" dirty="0"/>
          </a:p>
          <a:p>
            <a:pPr hangingPunct="0">
              <a:spcBef>
                <a:spcPts val="0"/>
              </a:spcBef>
            </a:pPr>
            <a:r>
              <a:rPr lang="fr-FR" dirty="0"/>
              <a:t>Tracer une FLOT (pointillés jaunes) qui passe par :</a:t>
            </a:r>
          </a:p>
          <a:p>
            <a:pPr lvl="1" hangingPunct="0">
              <a:spcBef>
                <a:spcPts val="0"/>
              </a:spcBef>
            </a:pPr>
            <a:r>
              <a:rPr lang="fr-FR" b="1" dirty="0" err="1"/>
              <a:t>Hazembourg</a:t>
            </a:r>
            <a:endParaRPr lang="fr-FR" b="1" dirty="0"/>
          </a:p>
          <a:p>
            <a:pPr lvl="1" hangingPunct="0">
              <a:spcBef>
                <a:spcPts val="0"/>
              </a:spcBef>
            </a:pPr>
            <a:r>
              <a:rPr lang="fr-FR" b="1" dirty="0" err="1"/>
              <a:t>Vittersbourg</a:t>
            </a:r>
            <a:endParaRPr lang="fr-FR" b="1" dirty="0"/>
          </a:p>
          <a:p>
            <a:pPr lvl="1" hangingPunct="0">
              <a:spcBef>
                <a:spcPts val="0"/>
              </a:spcBef>
            </a:pPr>
            <a:r>
              <a:rPr lang="fr-FR" b="1" dirty="0" err="1"/>
              <a:t>Honskirch</a:t>
            </a:r>
            <a:endParaRPr lang="fr-FR" b="1" dirty="0"/>
          </a:p>
          <a:p>
            <a:pPr lvl="1" hangingPunct="0">
              <a:spcBef>
                <a:spcPts val="0"/>
              </a:spcBef>
            </a:pPr>
            <a:r>
              <a:rPr lang="fr-FR" b="1" dirty="0" err="1"/>
              <a:t>Altwiller</a:t>
            </a:r>
            <a:endParaRPr lang="fr-FR" b="1" dirty="0"/>
          </a:p>
          <a:p>
            <a:pPr marL="0" indent="0" hangingPunct="0">
              <a:spcBef>
                <a:spcPts val="0"/>
              </a:spcBef>
              <a:buNone/>
            </a:pPr>
            <a:endParaRPr lang="fr-FR" dirty="0"/>
          </a:p>
        </p:txBody>
      </p:sp>
      <p:sp>
        <p:nvSpPr>
          <p:cNvPr id="4" name="Espace réservé du contenu 2"/>
          <p:cNvSpPr txBox="1">
            <a:spLocks/>
          </p:cNvSpPr>
          <p:nvPr/>
        </p:nvSpPr>
        <p:spPr>
          <a:xfrm>
            <a:off x="1981200" y="1600200"/>
            <a:ext cx="8507288" cy="52578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hangingPunct="0">
              <a:spcBef>
                <a:spcPts val="0"/>
              </a:spcBef>
              <a:buNone/>
            </a:pPr>
            <a:endParaRPr lang="fr-FR" sz="2800" dirty="0"/>
          </a:p>
        </p:txBody>
      </p:sp>
      <p:pic>
        <p:nvPicPr>
          <p:cNvPr id="6" name="Image 5"/>
          <p:cNvPicPr>
            <a:picLocks noChangeAspect="1"/>
          </p:cNvPicPr>
          <p:nvPr/>
        </p:nvPicPr>
        <p:blipFill>
          <a:blip r:embed="rId3"/>
          <a:stretch>
            <a:fillRect/>
          </a:stretch>
        </p:blipFill>
        <p:spPr>
          <a:xfrm>
            <a:off x="9512576" y="4365104"/>
            <a:ext cx="814760" cy="768202"/>
          </a:xfrm>
          <a:prstGeom prst="rect">
            <a:avLst/>
          </a:prstGeom>
        </p:spPr>
      </p:pic>
      <p:pic>
        <p:nvPicPr>
          <p:cNvPr id="7" name="Image 6"/>
          <p:cNvPicPr>
            <a:picLocks noChangeAspect="1"/>
          </p:cNvPicPr>
          <p:nvPr/>
        </p:nvPicPr>
        <p:blipFill>
          <a:blip r:embed="rId4"/>
          <a:stretch>
            <a:fillRect/>
          </a:stretch>
        </p:blipFill>
        <p:spPr>
          <a:xfrm>
            <a:off x="9648045" y="2132856"/>
            <a:ext cx="704850" cy="666750"/>
          </a:xfrm>
          <a:prstGeom prst="rect">
            <a:avLst/>
          </a:prstGeom>
        </p:spPr>
      </p:pic>
    </p:spTree>
    <p:extLst>
      <p:ext uri="{BB962C8B-B14F-4D97-AF65-F5344CB8AC3E}">
        <p14:creationId xmlns:p14="http://schemas.microsoft.com/office/powerpoint/2010/main" val="25936979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Vecteurs</a:t>
            </a:r>
            <a:endParaRPr lang="fr-FR" dirty="0"/>
          </a:p>
        </p:txBody>
      </p:sp>
      <p:sp>
        <p:nvSpPr>
          <p:cNvPr id="7" name="Espace réservé du contenu 6"/>
          <p:cNvSpPr>
            <a:spLocks noGrp="1"/>
          </p:cNvSpPr>
          <p:nvPr>
            <p:ph idx="1"/>
          </p:nvPr>
        </p:nvSpPr>
        <p:spPr/>
        <p:txBody>
          <a:bodyPr>
            <a:normAutofit lnSpcReduction="10000"/>
          </a:bodyPr>
          <a:lstStyle/>
          <a:p>
            <a:pPr hangingPunct="0">
              <a:spcBef>
                <a:spcPts val="0"/>
              </a:spcBef>
            </a:pPr>
            <a:r>
              <a:rPr lang="fr-FR" dirty="0"/>
              <a:t>Créer un rectangle (remplissage hachures vertes) contenant le bois Saint Jean à l’est de </a:t>
            </a:r>
            <a:r>
              <a:rPr lang="fr-FR" dirty="0" err="1"/>
              <a:t>Honskirch</a:t>
            </a:r>
            <a:endParaRPr lang="fr-FR" dirty="0"/>
          </a:p>
          <a:p>
            <a:pPr hangingPunct="0">
              <a:spcBef>
                <a:spcPts val="0"/>
              </a:spcBef>
            </a:pPr>
            <a:endParaRPr lang="fr-FR" dirty="0"/>
          </a:p>
          <a:p>
            <a:pPr hangingPunct="0">
              <a:spcBef>
                <a:spcPts val="0"/>
              </a:spcBef>
            </a:pPr>
            <a:endParaRPr lang="fr-FR" dirty="0"/>
          </a:p>
          <a:p>
            <a:pPr hangingPunct="0">
              <a:spcBef>
                <a:spcPts val="0"/>
              </a:spcBef>
            </a:pPr>
            <a:r>
              <a:rPr lang="fr-FR" dirty="0"/>
              <a:t>Exporter le rectangle en KML/KMZ (</a:t>
            </a:r>
            <a:r>
              <a:rPr lang="fr-FR" dirty="0" err="1"/>
              <a:t>Vector</a:t>
            </a:r>
            <a:r>
              <a:rPr lang="fr-FR" dirty="0"/>
              <a:t> data </a:t>
            </a:r>
            <a:r>
              <a:rPr lang="fr-FR" dirty="0" err="1"/>
              <a:t>only</a:t>
            </a:r>
            <a:r>
              <a:rPr lang="fr-FR" dirty="0"/>
              <a:t>)</a:t>
            </a:r>
          </a:p>
          <a:p>
            <a:pPr hangingPunct="0">
              <a:spcBef>
                <a:spcPts val="0"/>
              </a:spcBef>
            </a:pPr>
            <a:endParaRPr lang="fr-FR" dirty="0"/>
          </a:p>
          <a:p>
            <a:pPr hangingPunct="0">
              <a:spcBef>
                <a:spcPts val="0"/>
              </a:spcBef>
            </a:pPr>
            <a:endParaRPr lang="fr-FR" dirty="0"/>
          </a:p>
          <a:p>
            <a:pPr hangingPunct="0">
              <a:spcBef>
                <a:spcPts val="0"/>
              </a:spcBef>
            </a:pPr>
            <a:endParaRPr lang="fr-FR" dirty="0"/>
          </a:p>
          <a:p>
            <a:pPr hangingPunct="0">
              <a:spcBef>
                <a:spcPts val="0"/>
              </a:spcBef>
            </a:pPr>
            <a:r>
              <a:rPr lang="fr-FR" dirty="0"/>
              <a:t>Créer un itinéraire entre </a:t>
            </a:r>
            <a:r>
              <a:rPr lang="fr-FR" i="1" dirty="0" err="1"/>
              <a:t>Hinsingen</a:t>
            </a:r>
            <a:r>
              <a:rPr lang="fr-FR" dirty="0"/>
              <a:t> et </a:t>
            </a:r>
            <a:r>
              <a:rPr lang="fr-FR" i="1" dirty="0" err="1"/>
              <a:t>Honskirch</a:t>
            </a:r>
            <a:r>
              <a:rPr lang="fr-FR" dirty="0"/>
              <a:t>. Placer un PPO au carrefour de </a:t>
            </a:r>
            <a:r>
              <a:rPr lang="fr-FR" i="1" dirty="0" err="1"/>
              <a:t>Kirviller</a:t>
            </a:r>
            <a:r>
              <a:rPr lang="fr-FR" dirty="0"/>
              <a:t> et au point côté 242</a:t>
            </a:r>
          </a:p>
          <a:p>
            <a:pPr hangingPunct="0">
              <a:spcBef>
                <a:spcPts val="0"/>
              </a:spcBef>
            </a:pPr>
            <a:endParaRPr lang="fr-FR" dirty="0"/>
          </a:p>
          <a:p>
            <a:pPr hangingPunct="0">
              <a:spcBef>
                <a:spcPts val="0"/>
              </a:spcBef>
            </a:pPr>
            <a:r>
              <a:rPr lang="fr-FR" dirty="0"/>
              <a:t>Exporter l’itinéraire en GPX</a:t>
            </a:r>
          </a:p>
          <a:p>
            <a:pPr marL="0" indent="0" hangingPunct="0">
              <a:spcBef>
                <a:spcPts val="0"/>
              </a:spcBef>
              <a:buNone/>
            </a:pPr>
            <a:endParaRPr lang="fr-FR" dirty="0"/>
          </a:p>
          <a:p>
            <a:pPr hangingPunct="0">
              <a:spcBef>
                <a:spcPts val="0"/>
              </a:spcBef>
            </a:pPr>
            <a:endParaRPr lang="fr-FR" dirty="0"/>
          </a:p>
        </p:txBody>
      </p:sp>
      <p:sp>
        <p:nvSpPr>
          <p:cNvPr id="4" name="Espace réservé du contenu 2"/>
          <p:cNvSpPr txBox="1">
            <a:spLocks/>
          </p:cNvSpPr>
          <p:nvPr/>
        </p:nvSpPr>
        <p:spPr>
          <a:xfrm>
            <a:off x="2016368" y="1600201"/>
            <a:ext cx="8400111" cy="452596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hangingPunct="0">
              <a:spcBef>
                <a:spcPts val="0"/>
              </a:spcBef>
            </a:pPr>
            <a:endParaRPr lang="fr-FR" sz="2400" dirty="0"/>
          </a:p>
        </p:txBody>
      </p:sp>
      <p:pic>
        <p:nvPicPr>
          <p:cNvPr id="5" name="Image 4"/>
          <p:cNvPicPr>
            <a:picLocks noChangeAspect="1"/>
          </p:cNvPicPr>
          <p:nvPr/>
        </p:nvPicPr>
        <p:blipFill>
          <a:blip r:embed="rId3"/>
          <a:stretch>
            <a:fillRect/>
          </a:stretch>
        </p:blipFill>
        <p:spPr>
          <a:xfrm>
            <a:off x="8786650" y="2132856"/>
            <a:ext cx="1388635" cy="728464"/>
          </a:xfrm>
          <a:prstGeom prst="rect">
            <a:avLst/>
          </a:prstGeom>
        </p:spPr>
      </p:pic>
      <p:pic>
        <p:nvPicPr>
          <p:cNvPr id="6" name="Image 5"/>
          <p:cNvPicPr>
            <a:picLocks noChangeAspect="1"/>
          </p:cNvPicPr>
          <p:nvPr/>
        </p:nvPicPr>
        <p:blipFill>
          <a:blip r:embed="rId4"/>
          <a:stretch>
            <a:fillRect/>
          </a:stretch>
        </p:blipFill>
        <p:spPr>
          <a:xfrm>
            <a:off x="9356007" y="5085184"/>
            <a:ext cx="814760" cy="768202"/>
          </a:xfrm>
          <a:prstGeom prst="rect">
            <a:avLst/>
          </a:prstGeom>
        </p:spPr>
      </p:pic>
    </p:spTree>
    <p:extLst>
      <p:ext uri="{BB962C8B-B14F-4D97-AF65-F5344CB8AC3E}">
        <p14:creationId xmlns:p14="http://schemas.microsoft.com/office/powerpoint/2010/main" val="336093636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Vecteurs</a:t>
            </a:r>
            <a:endParaRPr lang="fr-FR" dirty="0"/>
          </a:p>
        </p:txBody>
      </p:sp>
      <p:sp>
        <p:nvSpPr>
          <p:cNvPr id="8" name="Espace réservé du contenu 7"/>
          <p:cNvSpPr>
            <a:spLocks noGrp="1"/>
          </p:cNvSpPr>
          <p:nvPr>
            <p:ph idx="1"/>
          </p:nvPr>
        </p:nvSpPr>
        <p:spPr/>
        <p:txBody>
          <a:bodyPr/>
          <a:lstStyle/>
          <a:p>
            <a:pPr hangingPunct="0">
              <a:spcBef>
                <a:spcPts val="0"/>
              </a:spcBef>
            </a:pPr>
            <a:r>
              <a:rPr lang="fr-FR" dirty="0"/>
              <a:t>Modifier la surface du bois Saint Jean pour inclure le bois plus au sud (PC 235)</a:t>
            </a:r>
          </a:p>
          <a:p>
            <a:pPr hangingPunct="0">
              <a:spcBef>
                <a:spcPts val="0"/>
              </a:spcBef>
            </a:pPr>
            <a:endParaRPr lang="fr-FR" dirty="0"/>
          </a:p>
          <a:p>
            <a:pPr hangingPunct="0">
              <a:spcBef>
                <a:spcPts val="0"/>
              </a:spcBef>
            </a:pPr>
            <a:endParaRPr lang="fr-FR" dirty="0"/>
          </a:p>
          <a:p>
            <a:pPr hangingPunct="0">
              <a:spcBef>
                <a:spcPts val="0"/>
              </a:spcBef>
            </a:pPr>
            <a:r>
              <a:rPr lang="fr-FR" dirty="0"/>
              <a:t>Etendre la FLOT jusqu’à </a:t>
            </a:r>
            <a:r>
              <a:rPr lang="fr-FR" i="1" dirty="0" err="1"/>
              <a:t>Viberswiller</a:t>
            </a:r>
            <a:endParaRPr lang="fr-FR" i="1" dirty="0"/>
          </a:p>
          <a:p>
            <a:pPr hangingPunct="0">
              <a:spcBef>
                <a:spcPts val="0"/>
              </a:spcBef>
            </a:pPr>
            <a:endParaRPr lang="fr-FR" i="1" dirty="0"/>
          </a:p>
          <a:p>
            <a:pPr hangingPunct="0">
              <a:spcBef>
                <a:spcPts val="0"/>
              </a:spcBef>
            </a:pPr>
            <a:endParaRPr lang="fr-FR" i="1" dirty="0"/>
          </a:p>
          <a:p>
            <a:pPr hangingPunct="0">
              <a:spcBef>
                <a:spcPts val="0"/>
              </a:spcBef>
            </a:pPr>
            <a:r>
              <a:rPr lang="fr-FR" dirty="0"/>
              <a:t>Supprimer le point de la FLOT au niveau de </a:t>
            </a:r>
            <a:r>
              <a:rPr lang="fr-FR" i="1" dirty="0" err="1"/>
              <a:t>Vittersbourg</a:t>
            </a:r>
            <a:endParaRPr lang="fr-FR" i="1" dirty="0"/>
          </a:p>
          <a:p>
            <a:pPr hangingPunct="0">
              <a:spcBef>
                <a:spcPts val="0"/>
              </a:spcBef>
            </a:pPr>
            <a:endParaRPr lang="fr-FR" i="1" dirty="0"/>
          </a:p>
          <a:p>
            <a:pPr hangingPunct="0">
              <a:spcBef>
                <a:spcPts val="0"/>
              </a:spcBef>
            </a:pPr>
            <a:endParaRPr lang="fr-FR" dirty="0"/>
          </a:p>
          <a:p>
            <a:pPr hangingPunct="0">
              <a:spcBef>
                <a:spcPts val="0"/>
              </a:spcBef>
            </a:pPr>
            <a:r>
              <a:rPr lang="fr-FR" dirty="0"/>
              <a:t>Décaler la PLAE 81 sur le point côté 246</a:t>
            </a:r>
          </a:p>
          <a:p>
            <a:pPr hangingPunct="0">
              <a:spcBef>
                <a:spcPts val="0"/>
              </a:spcBef>
            </a:pPr>
            <a:endParaRPr lang="fr-FR" dirty="0"/>
          </a:p>
        </p:txBody>
      </p:sp>
      <p:sp>
        <p:nvSpPr>
          <p:cNvPr id="4" name="Espace réservé du contenu 2"/>
          <p:cNvSpPr txBox="1">
            <a:spLocks/>
          </p:cNvSpPr>
          <p:nvPr/>
        </p:nvSpPr>
        <p:spPr>
          <a:xfrm>
            <a:off x="1981200" y="1600201"/>
            <a:ext cx="7260180" cy="452596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hangingPunct="0">
              <a:spcBef>
                <a:spcPts val="0"/>
              </a:spcBef>
            </a:pPr>
            <a:endParaRPr lang="fr-FR" sz="2400" dirty="0"/>
          </a:p>
        </p:txBody>
      </p:sp>
      <p:pic>
        <p:nvPicPr>
          <p:cNvPr id="3" name="Image 2"/>
          <p:cNvPicPr>
            <a:picLocks noChangeAspect="1"/>
          </p:cNvPicPr>
          <p:nvPr/>
        </p:nvPicPr>
        <p:blipFill rotWithShape="1">
          <a:blip r:embed="rId3"/>
          <a:srcRect r="8535"/>
          <a:stretch/>
        </p:blipFill>
        <p:spPr>
          <a:xfrm>
            <a:off x="9812816" y="2395948"/>
            <a:ext cx="1143127" cy="596922"/>
          </a:xfrm>
          <a:prstGeom prst="rect">
            <a:avLst/>
          </a:prstGeom>
        </p:spPr>
      </p:pic>
      <p:pic>
        <p:nvPicPr>
          <p:cNvPr id="5" name="Image 4"/>
          <p:cNvPicPr>
            <a:picLocks noChangeAspect="1"/>
          </p:cNvPicPr>
          <p:nvPr/>
        </p:nvPicPr>
        <p:blipFill>
          <a:blip r:embed="rId4"/>
          <a:stretch>
            <a:fillRect/>
          </a:stretch>
        </p:blipFill>
        <p:spPr>
          <a:xfrm>
            <a:off x="8487307" y="3263107"/>
            <a:ext cx="571500" cy="600075"/>
          </a:xfrm>
          <a:prstGeom prst="rect">
            <a:avLst/>
          </a:prstGeom>
        </p:spPr>
      </p:pic>
      <p:pic>
        <p:nvPicPr>
          <p:cNvPr id="6" name="Image 5"/>
          <p:cNvPicPr>
            <a:picLocks noChangeAspect="1"/>
          </p:cNvPicPr>
          <p:nvPr/>
        </p:nvPicPr>
        <p:blipFill>
          <a:blip r:embed="rId5"/>
          <a:stretch>
            <a:fillRect/>
          </a:stretch>
        </p:blipFill>
        <p:spPr>
          <a:xfrm>
            <a:off x="8427419" y="5528891"/>
            <a:ext cx="691276" cy="648072"/>
          </a:xfrm>
          <a:prstGeom prst="rect">
            <a:avLst/>
          </a:prstGeom>
        </p:spPr>
      </p:pic>
    </p:spTree>
    <p:extLst>
      <p:ext uri="{BB962C8B-B14F-4D97-AF65-F5344CB8AC3E}">
        <p14:creationId xmlns:p14="http://schemas.microsoft.com/office/powerpoint/2010/main" val="31990238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Vecteurs</a:t>
            </a:r>
            <a:endParaRPr lang="fr-FR" dirty="0"/>
          </a:p>
        </p:txBody>
      </p:sp>
      <p:sp>
        <p:nvSpPr>
          <p:cNvPr id="5" name="Espace réservé du contenu 4"/>
          <p:cNvSpPr>
            <a:spLocks noGrp="1"/>
          </p:cNvSpPr>
          <p:nvPr>
            <p:ph idx="1"/>
          </p:nvPr>
        </p:nvSpPr>
        <p:spPr/>
        <p:txBody>
          <a:bodyPr/>
          <a:lstStyle/>
          <a:p>
            <a:pPr hangingPunct="0">
              <a:spcBef>
                <a:spcPts val="0"/>
              </a:spcBef>
            </a:pPr>
            <a:r>
              <a:rPr lang="fr-FR" dirty="0"/>
              <a:t>Exporter tous les vecteurs </a:t>
            </a:r>
            <a:r>
              <a:rPr lang="fr-FR" dirty="0" smtClean="0"/>
              <a:t>créés </a:t>
            </a:r>
            <a:r>
              <a:rPr lang="fr-FR" dirty="0"/>
              <a:t>dans un </a:t>
            </a:r>
            <a:r>
              <a:rPr lang="fr-FR" dirty="0" err="1"/>
              <a:t>GlobalMapper</a:t>
            </a:r>
            <a:r>
              <a:rPr lang="fr-FR" dirty="0"/>
              <a:t> </a:t>
            </a:r>
            <a:r>
              <a:rPr lang="fr-FR" dirty="0" smtClean="0"/>
              <a:t>Package</a:t>
            </a:r>
            <a:endParaRPr lang="fr-FR" dirty="0"/>
          </a:p>
          <a:p>
            <a:pPr hangingPunct="0">
              <a:spcBef>
                <a:spcPts val="0"/>
              </a:spcBef>
            </a:pPr>
            <a:endParaRPr lang="fr-FR" dirty="0" smtClean="0"/>
          </a:p>
          <a:p>
            <a:pPr hangingPunct="0">
              <a:spcBef>
                <a:spcPts val="0"/>
              </a:spcBef>
            </a:pPr>
            <a:endParaRPr lang="fr-FR" dirty="0" smtClean="0"/>
          </a:p>
          <a:p>
            <a:pPr hangingPunct="0">
              <a:spcBef>
                <a:spcPts val="0"/>
              </a:spcBef>
            </a:pPr>
            <a:r>
              <a:rPr lang="fr-FR" dirty="0" smtClean="0"/>
              <a:t>Afficher les vecteurs </a:t>
            </a:r>
            <a:r>
              <a:rPr lang="fr-FR" dirty="0" smtClean="0"/>
              <a:t>supprimés</a:t>
            </a:r>
          </a:p>
          <a:p>
            <a:pPr hangingPunct="0">
              <a:spcBef>
                <a:spcPts val="0"/>
              </a:spcBef>
            </a:pPr>
            <a:endParaRPr lang="fr-FR" dirty="0" smtClean="0"/>
          </a:p>
          <a:p>
            <a:pPr hangingPunct="0">
              <a:spcBef>
                <a:spcPts val="0"/>
              </a:spcBef>
            </a:pPr>
            <a:endParaRPr lang="fr-FR" dirty="0"/>
          </a:p>
          <a:p>
            <a:pPr hangingPunct="0">
              <a:spcBef>
                <a:spcPts val="0"/>
              </a:spcBef>
            </a:pPr>
            <a:r>
              <a:rPr lang="fr-FR" dirty="0" smtClean="0"/>
              <a:t>Afficher le tableau de attributs d’une </a:t>
            </a:r>
            <a:r>
              <a:rPr lang="fr-FR" smtClean="0"/>
              <a:t>couche vecteur</a:t>
            </a:r>
            <a:endParaRPr lang="fr-FR" dirty="0"/>
          </a:p>
        </p:txBody>
      </p:sp>
      <p:sp>
        <p:nvSpPr>
          <p:cNvPr id="4" name="Espace réservé du contenu 2"/>
          <p:cNvSpPr txBox="1">
            <a:spLocks/>
          </p:cNvSpPr>
          <p:nvPr/>
        </p:nvSpPr>
        <p:spPr>
          <a:xfrm>
            <a:off x="1981200" y="1600201"/>
            <a:ext cx="8229600" cy="452596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hangingPunct="0">
              <a:spcBef>
                <a:spcPts val="0"/>
              </a:spcBef>
            </a:pPr>
            <a:endParaRPr lang="fr-FR" sz="2400" dirty="0"/>
          </a:p>
        </p:txBody>
      </p:sp>
    </p:spTree>
    <p:extLst>
      <p:ext uri="{BB962C8B-B14F-4D97-AF65-F5344CB8AC3E}">
        <p14:creationId xmlns:p14="http://schemas.microsoft.com/office/powerpoint/2010/main" val="187807941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Présentation</a:t>
            </a:r>
            <a:endParaRPr lang="fr-FR" dirty="0"/>
          </a:p>
        </p:txBody>
      </p:sp>
      <p:sp>
        <p:nvSpPr>
          <p:cNvPr id="3" name="Espace réservé du contenu 2"/>
          <p:cNvSpPr>
            <a:spLocks noGrp="1"/>
          </p:cNvSpPr>
          <p:nvPr>
            <p:ph idx="1"/>
          </p:nvPr>
        </p:nvSpPr>
        <p:spPr/>
        <p:txBody>
          <a:bodyPr/>
          <a:lstStyle/>
          <a:p>
            <a:r>
              <a:rPr lang="fr-FR" dirty="0" smtClean="0"/>
              <a:t>Logiciel complet de cartographie</a:t>
            </a:r>
          </a:p>
          <a:p>
            <a:r>
              <a:rPr lang="fr-FR" dirty="0" smtClean="0"/>
              <a:t>Utilisé par toutes les armes et armées</a:t>
            </a:r>
          </a:p>
          <a:p>
            <a:r>
              <a:rPr lang="fr-FR" dirty="0" smtClean="0"/>
              <a:t>Interopérable</a:t>
            </a:r>
          </a:p>
          <a:p>
            <a:r>
              <a:rPr lang="fr-FR" dirty="0" smtClean="0"/>
              <a:t>Installable sur </a:t>
            </a:r>
            <a:r>
              <a:rPr lang="fr-FR" dirty="0" err="1" smtClean="0"/>
              <a:t>Intradef</a:t>
            </a:r>
            <a:r>
              <a:rPr lang="fr-FR" dirty="0" smtClean="0"/>
              <a:t> via demande DIADEME</a:t>
            </a:r>
          </a:p>
          <a:p>
            <a:endParaRPr lang="fr-FR" dirty="0"/>
          </a:p>
        </p:txBody>
      </p:sp>
      <p:sp>
        <p:nvSpPr>
          <p:cNvPr id="4" name="ZoneTexte 3"/>
          <p:cNvSpPr txBox="1"/>
          <p:nvPr/>
        </p:nvSpPr>
        <p:spPr>
          <a:xfrm>
            <a:off x="2589061" y="4458207"/>
            <a:ext cx="1014104" cy="400110"/>
          </a:xfrm>
          <a:prstGeom prst="rect">
            <a:avLst/>
          </a:prstGeom>
          <a:noFill/>
        </p:spPr>
        <p:txBody>
          <a:bodyPr wrap="square" rtlCol="0">
            <a:spAutoFit/>
          </a:bodyPr>
          <a:lstStyle/>
          <a:p>
            <a:pPr algn="ctr"/>
            <a:r>
              <a:rPr lang="fr-FR" sz="2000" b="1" u="sng" dirty="0"/>
              <a:t>SAER</a:t>
            </a:r>
          </a:p>
        </p:txBody>
      </p:sp>
      <p:sp>
        <p:nvSpPr>
          <p:cNvPr id="5" name="ZoneTexte 4"/>
          <p:cNvSpPr txBox="1"/>
          <p:nvPr/>
        </p:nvSpPr>
        <p:spPr>
          <a:xfrm>
            <a:off x="5591944" y="4210217"/>
            <a:ext cx="648072" cy="400110"/>
          </a:xfrm>
          <a:prstGeom prst="rect">
            <a:avLst/>
          </a:prstGeom>
          <a:noFill/>
        </p:spPr>
        <p:txBody>
          <a:bodyPr wrap="square" rtlCol="0">
            <a:spAutoFit/>
          </a:bodyPr>
          <a:lstStyle/>
          <a:p>
            <a:pPr algn="ctr"/>
            <a:r>
              <a:rPr lang="fr-FR" sz="2000" b="1" u="sng" dirty="0"/>
              <a:t>SIR</a:t>
            </a:r>
          </a:p>
        </p:txBody>
      </p:sp>
      <p:sp>
        <p:nvSpPr>
          <p:cNvPr id="6" name="ZoneTexte 5"/>
          <p:cNvSpPr txBox="1"/>
          <p:nvPr/>
        </p:nvSpPr>
        <p:spPr>
          <a:xfrm>
            <a:off x="8616280" y="4214480"/>
            <a:ext cx="779596" cy="400110"/>
          </a:xfrm>
          <a:prstGeom prst="rect">
            <a:avLst/>
          </a:prstGeom>
          <a:noFill/>
        </p:spPr>
        <p:txBody>
          <a:bodyPr wrap="square" rtlCol="0">
            <a:spAutoFit/>
          </a:bodyPr>
          <a:lstStyle/>
          <a:p>
            <a:pPr algn="ctr"/>
            <a:r>
              <a:rPr lang="fr-FR" sz="2000" b="1" u="sng" dirty="0"/>
              <a:t>SICF</a:t>
            </a:r>
          </a:p>
        </p:txBody>
      </p:sp>
      <p:pic>
        <p:nvPicPr>
          <p:cNvPr id="8" name="Picture 3"/>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7417884" y="4797153"/>
            <a:ext cx="3241767" cy="2029481"/>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9" name="Picture 4"/>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4901485" y="4616564"/>
            <a:ext cx="2389030" cy="2220567"/>
          </a:xfrm>
          <a:prstGeom prst="rect">
            <a:avLst/>
          </a:prstGeom>
          <a:solidFill>
            <a:schemeClr val="accent2"/>
          </a:solidFill>
          <a:ln>
            <a:solidFill>
              <a:schemeClr val="tx1"/>
            </a:solidFill>
          </a:ln>
          <a:effectLst/>
        </p:spPr>
      </p:pic>
      <p:pic>
        <p:nvPicPr>
          <p:cNvPr id="10" name="Picture 2"/>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684843" y="5088917"/>
            <a:ext cx="3089275" cy="173771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373751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Travail avec le relief</a:t>
            </a:r>
            <a:endParaRPr lang="fr-FR" dirty="0"/>
          </a:p>
        </p:txBody>
      </p:sp>
      <p:sp>
        <p:nvSpPr>
          <p:cNvPr id="3" name="Espace réservé du contenu 2"/>
          <p:cNvSpPr>
            <a:spLocks noGrp="1"/>
          </p:cNvSpPr>
          <p:nvPr>
            <p:ph idx="1"/>
          </p:nvPr>
        </p:nvSpPr>
        <p:spPr/>
        <p:txBody>
          <a:bodyPr/>
          <a:lstStyle/>
          <a:p>
            <a:pPr hangingPunct="0"/>
            <a:r>
              <a:rPr lang="fr-FR" dirty="0" smtClean="0"/>
              <a:t>Couche à placer en dessous des autres</a:t>
            </a:r>
          </a:p>
          <a:p>
            <a:endParaRPr lang="fr-FR" dirty="0" smtClean="0"/>
          </a:p>
          <a:p>
            <a:r>
              <a:rPr lang="fr-FR" dirty="0" smtClean="0"/>
              <a:t>Obligatoire </a:t>
            </a:r>
            <a:r>
              <a:rPr lang="fr-FR" dirty="0"/>
              <a:t>pour les outils profil terrain, courbes de niveaux, </a:t>
            </a:r>
            <a:r>
              <a:rPr lang="fr-FR" dirty="0" smtClean="0"/>
              <a:t>lignes de crêtes/talweg</a:t>
            </a:r>
          </a:p>
          <a:p>
            <a:endParaRPr lang="fr-FR" dirty="0" smtClean="0"/>
          </a:p>
          <a:p>
            <a:r>
              <a:rPr lang="fr-FR" dirty="0" smtClean="0"/>
              <a:t>Le DTED ne prend pas en compte le sursol : végétation, bâtiments </a:t>
            </a:r>
            <a:endParaRPr lang="fr-FR" dirty="0"/>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Travail avec le relief</a:t>
            </a:r>
            <a:endParaRPr lang="fr-FR" dirty="0"/>
          </a:p>
        </p:txBody>
      </p:sp>
      <p:sp>
        <p:nvSpPr>
          <p:cNvPr id="3" name="Espace réservé du contenu 2"/>
          <p:cNvSpPr>
            <a:spLocks noGrp="1"/>
          </p:cNvSpPr>
          <p:nvPr>
            <p:ph idx="1"/>
          </p:nvPr>
        </p:nvSpPr>
        <p:spPr/>
        <p:txBody>
          <a:bodyPr>
            <a:normAutofit/>
          </a:bodyPr>
          <a:lstStyle/>
          <a:p>
            <a:pPr hangingPunct="0"/>
            <a:r>
              <a:rPr lang="fr-FR" dirty="0" smtClean="0"/>
              <a:t>Reprendre l’itinéraire précédent et en faire le profil du tracé.</a:t>
            </a:r>
          </a:p>
          <a:p>
            <a:pPr lvl="0" hangingPunct="0"/>
            <a:endParaRPr lang="fr-FR" dirty="0"/>
          </a:p>
          <a:p>
            <a:pPr hangingPunct="0"/>
            <a:r>
              <a:rPr lang="fr-FR" dirty="0" smtClean="0"/>
              <a:t>Générer les courbes de niveaux</a:t>
            </a:r>
          </a:p>
          <a:p>
            <a:pPr hangingPunct="0"/>
            <a:endParaRPr lang="fr-FR" sz="2800" dirty="0"/>
          </a:p>
          <a:p>
            <a:pPr hangingPunct="0"/>
            <a:r>
              <a:rPr lang="fr-FR" sz="2800" dirty="0" smtClean="0"/>
              <a:t>Calculer l’</a:t>
            </a:r>
            <a:r>
              <a:rPr lang="fr-FR" sz="2800" dirty="0" err="1" smtClean="0"/>
              <a:t>intervisibilité</a:t>
            </a:r>
            <a:r>
              <a:rPr lang="fr-FR" sz="2800" dirty="0" smtClean="0"/>
              <a:t> (3km de rayon) depuis le point </a:t>
            </a:r>
          </a:p>
          <a:p>
            <a:pPr lvl="1" hangingPunct="0"/>
            <a:r>
              <a:rPr lang="pl-PL" sz="2400" dirty="0" smtClean="0"/>
              <a:t>32 </a:t>
            </a:r>
            <a:r>
              <a:rPr lang="pl-PL" sz="2400" dirty="0"/>
              <a:t>U LV 92797 18766</a:t>
            </a:r>
            <a:endParaRPr lang="fr-FR" sz="2400" dirty="0"/>
          </a:p>
          <a:p>
            <a:pPr marL="0" indent="0" hangingPunct="0">
              <a:buNone/>
            </a:pPr>
            <a:endParaRPr lang="fr-FR" dirty="0" smtClean="0"/>
          </a:p>
          <a:p>
            <a:pPr lvl="0" hangingPunct="0"/>
            <a:endParaRPr lang="fr-FR" dirty="0"/>
          </a:p>
          <a:p>
            <a:pPr hangingPunct="0"/>
            <a:endParaRPr lang="fr-FR" dirty="0" smtClean="0"/>
          </a:p>
          <a:p>
            <a:pPr hangingPunct="0"/>
            <a:endParaRPr lang="fr-FR" dirty="0"/>
          </a:p>
          <a:p>
            <a:pPr hangingPunct="0"/>
            <a:endParaRPr lang="fr-FR" dirty="0" smtClean="0"/>
          </a:p>
          <a:p>
            <a:endParaRPr lang="fr-FR" dirty="0"/>
          </a:p>
        </p:txBody>
      </p:sp>
      <p:pic>
        <p:nvPicPr>
          <p:cNvPr id="4" name="Image 3"/>
          <p:cNvPicPr>
            <a:picLocks noChangeAspect="1"/>
          </p:cNvPicPr>
          <p:nvPr/>
        </p:nvPicPr>
        <p:blipFill>
          <a:blip r:embed="rId3"/>
          <a:stretch>
            <a:fillRect/>
          </a:stretch>
        </p:blipFill>
        <p:spPr>
          <a:xfrm>
            <a:off x="9085014" y="2714975"/>
            <a:ext cx="648072" cy="704426"/>
          </a:xfrm>
          <a:prstGeom prst="rect">
            <a:avLst/>
          </a:prstGeom>
        </p:spPr>
      </p:pic>
      <p:pic>
        <p:nvPicPr>
          <p:cNvPr id="5" name="Image 4"/>
          <p:cNvPicPr>
            <a:picLocks noChangeAspect="1"/>
          </p:cNvPicPr>
          <p:nvPr/>
        </p:nvPicPr>
        <p:blipFill>
          <a:blip r:embed="rId4"/>
          <a:stretch>
            <a:fillRect/>
          </a:stretch>
        </p:blipFill>
        <p:spPr>
          <a:xfrm>
            <a:off x="10561712" y="4221088"/>
            <a:ext cx="792088" cy="792088"/>
          </a:xfrm>
          <a:prstGeom prst="rect">
            <a:avLst/>
          </a:prstGeom>
        </p:spPr>
      </p:pic>
      <p:pic>
        <p:nvPicPr>
          <p:cNvPr id="6" name="Image 5"/>
          <p:cNvPicPr>
            <a:picLocks noChangeAspect="1"/>
          </p:cNvPicPr>
          <p:nvPr/>
        </p:nvPicPr>
        <p:blipFill>
          <a:blip r:embed="rId5"/>
          <a:stretch>
            <a:fillRect/>
          </a:stretch>
        </p:blipFill>
        <p:spPr>
          <a:xfrm>
            <a:off x="10429032" y="1698292"/>
            <a:ext cx="790947" cy="685487"/>
          </a:xfrm>
          <a:prstGeom prst="rect">
            <a:avLst/>
          </a:prstGeom>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Enrichissement des vecteurs</a:t>
            </a:r>
            <a:endParaRPr lang="fr-FR" dirty="0"/>
          </a:p>
        </p:txBody>
      </p:sp>
      <p:sp>
        <p:nvSpPr>
          <p:cNvPr id="3" name="Espace réservé du contenu 2"/>
          <p:cNvSpPr>
            <a:spLocks noGrp="1"/>
          </p:cNvSpPr>
          <p:nvPr>
            <p:ph idx="1"/>
          </p:nvPr>
        </p:nvSpPr>
        <p:spPr/>
        <p:txBody>
          <a:bodyPr>
            <a:normAutofit/>
          </a:bodyPr>
          <a:lstStyle/>
          <a:p>
            <a:pPr hangingPunct="0"/>
            <a:r>
              <a:rPr lang="fr-FR" dirty="0" smtClean="0"/>
              <a:t>Métadonnées : informations diverses rattachées à une entité</a:t>
            </a:r>
            <a:endParaRPr lang="fr-FR" dirty="0"/>
          </a:p>
          <a:p>
            <a:pPr hangingPunct="0"/>
            <a:endParaRPr lang="fr-FR" dirty="0"/>
          </a:p>
          <a:p>
            <a:pPr hangingPunct="0"/>
            <a:r>
              <a:rPr lang="fr-FR" dirty="0" smtClean="0"/>
              <a:t>Types </a:t>
            </a:r>
            <a:r>
              <a:rPr lang="fr-FR" dirty="0"/>
              <a:t>et styles personnalisés</a:t>
            </a:r>
          </a:p>
          <a:p>
            <a:pPr marL="0" indent="0" hangingPunct="0">
              <a:buNone/>
            </a:pPr>
            <a:endParaRPr lang="fr-FR" dirty="0" smtClean="0"/>
          </a:p>
          <a:p>
            <a:pPr hangingPunct="0"/>
            <a:r>
              <a:rPr lang="fr-FR" dirty="0" smtClean="0"/>
              <a:t>Création de vecteurs, calculs et analyses basés sur les attributs</a:t>
            </a:r>
          </a:p>
          <a:p>
            <a:pPr hangingPunct="0"/>
            <a:endParaRPr lang="fr-FR" dirty="0"/>
          </a:p>
        </p:txBody>
      </p:sp>
    </p:spTree>
    <p:extLst>
      <p:ext uri="{BB962C8B-B14F-4D97-AF65-F5344CB8AC3E}">
        <p14:creationId xmlns:p14="http://schemas.microsoft.com/office/powerpoint/2010/main" val="107843161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Importer un symbole</a:t>
            </a:r>
            <a:endParaRPr lang="fr-FR" dirty="0"/>
          </a:p>
        </p:txBody>
      </p:sp>
      <p:sp>
        <p:nvSpPr>
          <p:cNvPr id="4" name="Espace réservé du contenu 3"/>
          <p:cNvSpPr>
            <a:spLocks noGrp="1"/>
          </p:cNvSpPr>
          <p:nvPr>
            <p:ph idx="1"/>
          </p:nvPr>
        </p:nvSpPr>
        <p:spPr/>
        <p:txBody>
          <a:bodyPr/>
          <a:lstStyle/>
          <a:p>
            <a:endParaRPr lang="fr-FR"/>
          </a:p>
        </p:txBody>
      </p:sp>
      <p:pic>
        <p:nvPicPr>
          <p:cNvPr id="5" name="Picture 2"/>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595646" y="1340768"/>
            <a:ext cx="4440183" cy="546575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4"/>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6785378" y="4681416"/>
            <a:ext cx="3882622" cy="21251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Ellipse 6"/>
          <p:cNvSpPr/>
          <p:nvPr/>
        </p:nvSpPr>
        <p:spPr>
          <a:xfrm>
            <a:off x="2372436" y="1651210"/>
            <a:ext cx="195173" cy="26562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Ellipse 7"/>
          <p:cNvSpPr/>
          <p:nvPr/>
        </p:nvSpPr>
        <p:spPr>
          <a:xfrm>
            <a:off x="1605567" y="2924945"/>
            <a:ext cx="1013918" cy="26562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Ellipse 8"/>
          <p:cNvSpPr/>
          <p:nvPr/>
        </p:nvSpPr>
        <p:spPr>
          <a:xfrm>
            <a:off x="2960284" y="3849306"/>
            <a:ext cx="1034381" cy="26562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Ellipse 9"/>
          <p:cNvSpPr/>
          <p:nvPr/>
        </p:nvSpPr>
        <p:spPr>
          <a:xfrm>
            <a:off x="3216188" y="5192395"/>
            <a:ext cx="719572" cy="26562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ZoneTexte 10"/>
          <p:cNvSpPr txBox="1"/>
          <p:nvPr/>
        </p:nvSpPr>
        <p:spPr>
          <a:xfrm>
            <a:off x="2055966" y="1323435"/>
            <a:ext cx="288498" cy="369332"/>
          </a:xfrm>
          <a:prstGeom prst="rect">
            <a:avLst/>
          </a:prstGeom>
          <a:solidFill>
            <a:schemeClr val="bg1"/>
          </a:solidFill>
        </p:spPr>
        <p:txBody>
          <a:bodyPr wrap="square" rtlCol="0">
            <a:spAutoFit/>
          </a:bodyPr>
          <a:lstStyle/>
          <a:p>
            <a:r>
              <a:rPr lang="fr-FR" b="1" dirty="0">
                <a:solidFill>
                  <a:srgbClr val="FF0000"/>
                </a:solidFill>
              </a:rPr>
              <a:t>1</a:t>
            </a:r>
          </a:p>
        </p:txBody>
      </p:sp>
      <p:sp>
        <p:nvSpPr>
          <p:cNvPr id="12" name="ZoneTexte 11"/>
          <p:cNvSpPr txBox="1"/>
          <p:nvPr/>
        </p:nvSpPr>
        <p:spPr>
          <a:xfrm>
            <a:off x="2373984" y="2420888"/>
            <a:ext cx="288498" cy="369332"/>
          </a:xfrm>
          <a:prstGeom prst="rect">
            <a:avLst/>
          </a:prstGeom>
          <a:solidFill>
            <a:schemeClr val="bg1"/>
          </a:solidFill>
        </p:spPr>
        <p:txBody>
          <a:bodyPr wrap="square" rtlCol="0">
            <a:spAutoFit/>
          </a:bodyPr>
          <a:lstStyle/>
          <a:p>
            <a:r>
              <a:rPr lang="fr-FR" b="1" dirty="0">
                <a:solidFill>
                  <a:srgbClr val="FF0000"/>
                </a:solidFill>
              </a:rPr>
              <a:t>2</a:t>
            </a:r>
          </a:p>
        </p:txBody>
      </p:sp>
      <p:sp>
        <p:nvSpPr>
          <p:cNvPr id="13" name="ZoneTexte 12"/>
          <p:cNvSpPr txBox="1"/>
          <p:nvPr/>
        </p:nvSpPr>
        <p:spPr>
          <a:xfrm>
            <a:off x="4079310" y="3767944"/>
            <a:ext cx="288498" cy="369332"/>
          </a:xfrm>
          <a:prstGeom prst="rect">
            <a:avLst/>
          </a:prstGeom>
          <a:solidFill>
            <a:schemeClr val="bg1"/>
          </a:solidFill>
        </p:spPr>
        <p:txBody>
          <a:bodyPr wrap="square" rtlCol="0">
            <a:spAutoFit/>
          </a:bodyPr>
          <a:lstStyle/>
          <a:p>
            <a:r>
              <a:rPr lang="fr-FR" b="1" dirty="0">
                <a:solidFill>
                  <a:srgbClr val="FF0000"/>
                </a:solidFill>
              </a:rPr>
              <a:t>3</a:t>
            </a:r>
          </a:p>
        </p:txBody>
      </p:sp>
      <p:sp>
        <p:nvSpPr>
          <p:cNvPr id="14" name="ZoneTexte 13"/>
          <p:cNvSpPr txBox="1"/>
          <p:nvPr/>
        </p:nvSpPr>
        <p:spPr>
          <a:xfrm>
            <a:off x="2795687" y="5157192"/>
            <a:ext cx="288498" cy="369332"/>
          </a:xfrm>
          <a:prstGeom prst="rect">
            <a:avLst/>
          </a:prstGeom>
          <a:noFill/>
        </p:spPr>
        <p:txBody>
          <a:bodyPr wrap="square" rtlCol="0">
            <a:spAutoFit/>
          </a:bodyPr>
          <a:lstStyle/>
          <a:p>
            <a:r>
              <a:rPr lang="fr-FR" b="1" dirty="0">
                <a:solidFill>
                  <a:srgbClr val="FF0000"/>
                </a:solidFill>
              </a:rPr>
              <a:t>4</a:t>
            </a:r>
          </a:p>
        </p:txBody>
      </p:sp>
      <p:sp>
        <p:nvSpPr>
          <p:cNvPr id="15" name="Ellipse 14"/>
          <p:cNvSpPr/>
          <p:nvPr/>
        </p:nvSpPr>
        <p:spPr>
          <a:xfrm>
            <a:off x="6816080" y="5949521"/>
            <a:ext cx="851576" cy="30797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Ellipse 15"/>
          <p:cNvSpPr/>
          <p:nvPr/>
        </p:nvSpPr>
        <p:spPr>
          <a:xfrm>
            <a:off x="7860391" y="6339483"/>
            <a:ext cx="664566" cy="30797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ZoneTexte 16"/>
          <p:cNvSpPr txBox="1"/>
          <p:nvPr/>
        </p:nvSpPr>
        <p:spPr>
          <a:xfrm>
            <a:off x="7534239" y="6333079"/>
            <a:ext cx="266444" cy="369332"/>
          </a:xfrm>
          <a:prstGeom prst="rect">
            <a:avLst/>
          </a:prstGeom>
          <a:noFill/>
        </p:spPr>
        <p:txBody>
          <a:bodyPr wrap="square" rtlCol="0">
            <a:spAutoFit/>
          </a:bodyPr>
          <a:lstStyle/>
          <a:p>
            <a:r>
              <a:rPr lang="fr-FR" b="1" dirty="0">
                <a:solidFill>
                  <a:srgbClr val="FF0000"/>
                </a:solidFill>
              </a:rPr>
              <a:t>7</a:t>
            </a:r>
          </a:p>
        </p:txBody>
      </p:sp>
      <p:sp>
        <p:nvSpPr>
          <p:cNvPr id="18" name="ZoneTexte 17"/>
          <p:cNvSpPr txBox="1"/>
          <p:nvPr/>
        </p:nvSpPr>
        <p:spPr>
          <a:xfrm>
            <a:off x="7199269" y="5517232"/>
            <a:ext cx="312906" cy="369332"/>
          </a:xfrm>
          <a:prstGeom prst="rect">
            <a:avLst/>
          </a:prstGeom>
          <a:solidFill>
            <a:schemeClr val="bg1"/>
          </a:solidFill>
        </p:spPr>
        <p:txBody>
          <a:bodyPr wrap="none" rtlCol="0">
            <a:spAutoFit/>
          </a:bodyPr>
          <a:lstStyle/>
          <a:p>
            <a:r>
              <a:rPr lang="fr-FR" b="1" dirty="0">
                <a:solidFill>
                  <a:srgbClr val="FF0000"/>
                </a:solidFill>
              </a:rPr>
              <a:t>6</a:t>
            </a:r>
          </a:p>
        </p:txBody>
      </p:sp>
      <p:sp>
        <p:nvSpPr>
          <p:cNvPr id="19" name="Ellipse 18"/>
          <p:cNvSpPr/>
          <p:nvPr/>
        </p:nvSpPr>
        <p:spPr>
          <a:xfrm>
            <a:off x="4583656" y="6493423"/>
            <a:ext cx="719572" cy="26562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 name="ZoneTexte 19"/>
          <p:cNvSpPr txBox="1"/>
          <p:nvPr/>
        </p:nvSpPr>
        <p:spPr>
          <a:xfrm>
            <a:off x="4158734" y="6456178"/>
            <a:ext cx="264402" cy="369332"/>
          </a:xfrm>
          <a:prstGeom prst="rect">
            <a:avLst/>
          </a:prstGeom>
          <a:noFill/>
        </p:spPr>
        <p:txBody>
          <a:bodyPr wrap="square" rtlCol="0">
            <a:spAutoFit/>
          </a:bodyPr>
          <a:lstStyle/>
          <a:p>
            <a:r>
              <a:rPr lang="fr-FR" b="1" dirty="0">
                <a:solidFill>
                  <a:srgbClr val="FF0000"/>
                </a:solidFill>
              </a:rPr>
              <a:t>5</a:t>
            </a:r>
          </a:p>
        </p:txBody>
      </p:sp>
      <p:sp>
        <p:nvSpPr>
          <p:cNvPr id="21" name="Rectangle 20"/>
          <p:cNvSpPr/>
          <p:nvPr/>
        </p:nvSpPr>
        <p:spPr>
          <a:xfrm>
            <a:off x="6564560" y="1556792"/>
            <a:ext cx="4499992" cy="523220"/>
          </a:xfrm>
          <a:prstGeom prst="rect">
            <a:avLst/>
          </a:prstGeom>
        </p:spPr>
        <p:txBody>
          <a:bodyPr wrap="square">
            <a:spAutoFit/>
          </a:bodyPr>
          <a:lstStyle/>
          <a:p>
            <a:pPr hangingPunct="0"/>
            <a:r>
              <a:rPr lang="fr-FR" sz="2800" dirty="0"/>
              <a:t>Importer l’image </a:t>
            </a:r>
            <a:r>
              <a:rPr lang="fr-FR" sz="2800" b="1" dirty="0"/>
              <a:t>relais.jpg</a:t>
            </a:r>
          </a:p>
        </p:txBody>
      </p:sp>
    </p:spTree>
    <p:extLst>
      <p:ext uri="{BB962C8B-B14F-4D97-AF65-F5344CB8AC3E}">
        <p14:creationId xmlns:p14="http://schemas.microsoft.com/office/powerpoint/2010/main" val="65877717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524000" y="1292728"/>
            <a:ext cx="6876256" cy="540182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Ellipse 2"/>
          <p:cNvSpPr/>
          <p:nvPr/>
        </p:nvSpPr>
        <p:spPr>
          <a:xfrm>
            <a:off x="2328805" y="1518321"/>
            <a:ext cx="312509" cy="41202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ZoneTexte 3"/>
          <p:cNvSpPr txBox="1"/>
          <p:nvPr/>
        </p:nvSpPr>
        <p:spPr>
          <a:xfrm>
            <a:off x="1991544" y="1207502"/>
            <a:ext cx="229410" cy="369332"/>
          </a:xfrm>
          <a:prstGeom prst="rect">
            <a:avLst/>
          </a:prstGeom>
          <a:solidFill>
            <a:schemeClr val="bg1"/>
          </a:solidFill>
        </p:spPr>
        <p:txBody>
          <a:bodyPr wrap="square" rtlCol="0">
            <a:spAutoFit/>
          </a:bodyPr>
          <a:lstStyle/>
          <a:p>
            <a:r>
              <a:rPr lang="fr-FR" b="1" dirty="0">
                <a:solidFill>
                  <a:srgbClr val="FF0000"/>
                </a:solidFill>
              </a:rPr>
              <a:t>1</a:t>
            </a:r>
          </a:p>
        </p:txBody>
      </p:sp>
      <p:sp>
        <p:nvSpPr>
          <p:cNvPr id="5" name="Ellipse 4"/>
          <p:cNvSpPr/>
          <p:nvPr/>
        </p:nvSpPr>
        <p:spPr>
          <a:xfrm>
            <a:off x="1799790" y="2587250"/>
            <a:ext cx="847188" cy="21282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ZoneTexte 5"/>
          <p:cNvSpPr txBox="1"/>
          <p:nvPr/>
        </p:nvSpPr>
        <p:spPr>
          <a:xfrm>
            <a:off x="2946267" y="2488383"/>
            <a:ext cx="247812" cy="369332"/>
          </a:xfrm>
          <a:prstGeom prst="rect">
            <a:avLst/>
          </a:prstGeom>
          <a:solidFill>
            <a:schemeClr val="bg1"/>
          </a:solidFill>
        </p:spPr>
        <p:txBody>
          <a:bodyPr wrap="square" rtlCol="0">
            <a:spAutoFit/>
          </a:bodyPr>
          <a:lstStyle/>
          <a:p>
            <a:r>
              <a:rPr lang="fr-FR" b="1" dirty="0">
                <a:solidFill>
                  <a:srgbClr val="FF0000"/>
                </a:solidFill>
              </a:rPr>
              <a:t>2</a:t>
            </a:r>
          </a:p>
        </p:txBody>
      </p:sp>
      <p:sp>
        <p:nvSpPr>
          <p:cNvPr id="7" name="Ellipse 6"/>
          <p:cNvSpPr/>
          <p:nvPr/>
        </p:nvSpPr>
        <p:spPr>
          <a:xfrm>
            <a:off x="3187014" y="4916209"/>
            <a:ext cx="627182" cy="25751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ZoneTexte 7"/>
          <p:cNvSpPr txBox="1"/>
          <p:nvPr/>
        </p:nvSpPr>
        <p:spPr>
          <a:xfrm>
            <a:off x="2855640" y="4931876"/>
            <a:ext cx="495624" cy="369332"/>
          </a:xfrm>
          <a:prstGeom prst="rect">
            <a:avLst/>
          </a:prstGeom>
          <a:noFill/>
        </p:spPr>
        <p:txBody>
          <a:bodyPr wrap="square" rtlCol="0">
            <a:spAutoFit/>
          </a:bodyPr>
          <a:lstStyle/>
          <a:p>
            <a:r>
              <a:rPr lang="fr-FR" b="1" dirty="0">
                <a:solidFill>
                  <a:srgbClr val="FF0000"/>
                </a:solidFill>
              </a:rPr>
              <a:t>3</a:t>
            </a:r>
          </a:p>
        </p:txBody>
      </p:sp>
      <p:sp>
        <p:nvSpPr>
          <p:cNvPr id="9" name="Ellipse 8"/>
          <p:cNvSpPr/>
          <p:nvPr/>
        </p:nvSpPr>
        <p:spPr>
          <a:xfrm>
            <a:off x="5324802" y="2996952"/>
            <a:ext cx="627182" cy="25751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ZoneTexte 9"/>
          <p:cNvSpPr txBox="1"/>
          <p:nvPr/>
        </p:nvSpPr>
        <p:spPr>
          <a:xfrm>
            <a:off x="6209041" y="2936618"/>
            <a:ext cx="495624" cy="369332"/>
          </a:xfrm>
          <a:prstGeom prst="rect">
            <a:avLst/>
          </a:prstGeom>
          <a:noFill/>
        </p:spPr>
        <p:txBody>
          <a:bodyPr wrap="square" rtlCol="0">
            <a:spAutoFit/>
          </a:bodyPr>
          <a:lstStyle/>
          <a:p>
            <a:r>
              <a:rPr lang="fr-FR" b="1" dirty="0">
                <a:solidFill>
                  <a:srgbClr val="FF0000"/>
                </a:solidFill>
              </a:rPr>
              <a:t>4</a:t>
            </a:r>
          </a:p>
        </p:txBody>
      </p:sp>
      <p:sp>
        <p:nvSpPr>
          <p:cNvPr id="14" name="Ellipse 13"/>
          <p:cNvSpPr/>
          <p:nvPr/>
        </p:nvSpPr>
        <p:spPr>
          <a:xfrm>
            <a:off x="4236983" y="6186447"/>
            <a:ext cx="627182" cy="20601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ZoneTexte 14"/>
          <p:cNvSpPr txBox="1"/>
          <p:nvPr/>
        </p:nvSpPr>
        <p:spPr>
          <a:xfrm>
            <a:off x="4079776" y="5949280"/>
            <a:ext cx="495624" cy="369332"/>
          </a:xfrm>
          <a:prstGeom prst="rect">
            <a:avLst/>
          </a:prstGeom>
          <a:noFill/>
        </p:spPr>
        <p:txBody>
          <a:bodyPr wrap="square" rtlCol="0">
            <a:spAutoFit/>
          </a:bodyPr>
          <a:lstStyle/>
          <a:p>
            <a:r>
              <a:rPr lang="fr-FR" b="1" dirty="0">
                <a:solidFill>
                  <a:srgbClr val="FF0000"/>
                </a:solidFill>
              </a:rPr>
              <a:t>7</a:t>
            </a:r>
          </a:p>
        </p:txBody>
      </p:sp>
      <p:pic>
        <p:nvPicPr>
          <p:cNvPr id="3076" name="Picture 4"/>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7859313" y="4360643"/>
            <a:ext cx="1949392" cy="1296529"/>
          </a:xfrm>
          <a:prstGeom prst="rect">
            <a:avLst/>
          </a:prstGeom>
          <a:noFill/>
          <a:ln w="19050">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 name="Ellipse 19"/>
          <p:cNvSpPr/>
          <p:nvPr/>
        </p:nvSpPr>
        <p:spPr>
          <a:xfrm>
            <a:off x="5625395" y="3880459"/>
            <a:ext cx="915280" cy="25751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1" name="ZoneTexte 20"/>
          <p:cNvSpPr txBox="1"/>
          <p:nvPr/>
        </p:nvSpPr>
        <p:spPr>
          <a:xfrm>
            <a:off x="6916893" y="3328063"/>
            <a:ext cx="495624" cy="369332"/>
          </a:xfrm>
          <a:prstGeom prst="rect">
            <a:avLst/>
          </a:prstGeom>
          <a:noFill/>
        </p:spPr>
        <p:txBody>
          <a:bodyPr wrap="square" rtlCol="0">
            <a:spAutoFit/>
          </a:bodyPr>
          <a:lstStyle/>
          <a:p>
            <a:r>
              <a:rPr lang="fr-FR" b="1" dirty="0">
                <a:solidFill>
                  <a:srgbClr val="FF0000"/>
                </a:solidFill>
              </a:rPr>
              <a:t>5</a:t>
            </a:r>
          </a:p>
        </p:txBody>
      </p:sp>
      <p:sp>
        <p:nvSpPr>
          <p:cNvPr id="22" name="Ellipse 21"/>
          <p:cNvSpPr/>
          <p:nvPr/>
        </p:nvSpPr>
        <p:spPr>
          <a:xfrm>
            <a:off x="5359620" y="3244529"/>
            <a:ext cx="1672484" cy="25751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 name="ZoneTexte 22"/>
          <p:cNvSpPr txBox="1"/>
          <p:nvPr/>
        </p:nvSpPr>
        <p:spPr>
          <a:xfrm>
            <a:off x="5322530" y="3866011"/>
            <a:ext cx="247812" cy="369332"/>
          </a:xfrm>
          <a:prstGeom prst="rect">
            <a:avLst/>
          </a:prstGeom>
          <a:noFill/>
        </p:spPr>
        <p:txBody>
          <a:bodyPr wrap="square" rtlCol="0">
            <a:spAutoFit/>
          </a:bodyPr>
          <a:lstStyle/>
          <a:p>
            <a:r>
              <a:rPr lang="fr-FR" b="1" dirty="0">
                <a:solidFill>
                  <a:srgbClr val="FF0000"/>
                </a:solidFill>
              </a:rPr>
              <a:t>6</a:t>
            </a:r>
          </a:p>
        </p:txBody>
      </p:sp>
      <p:sp>
        <p:nvSpPr>
          <p:cNvPr id="2" name="Titre 1"/>
          <p:cNvSpPr>
            <a:spLocks noGrp="1"/>
          </p:cNvSpPr>
          <p:nvPr>
            <p:ph type="title"/>
          </p:nvPr>
        </p:nvSpPr>
        <p:spPr/>
        <p:txBody>
          <a:bodyPr/>
          <a:lstStyle/>
          <a:p>
            <a:r>
              <a:rPr lang="fr-FR" dirty="0" smtClean="0"/>
              <a:t>Créer un style de point</a:t>
            </a:r>
            <a:endParaRPr lang="fr-FR" dirty="0"/>
          </a:p>
        </p:txBody>
      </p:sp>
      <p:sp>
        <p:nvSpPr>
          <p:cNvPr id="13" name="Espace réservé du contenu 12"/>
          <p:cNvSpPr>
            <a:spLocks noGrp="1"/>
          </p:cNvSpPr>
          <p:nvPr>
            <p:ph idx="1"/>
          </p:nvPr>
        </p:nvSpPr>
        <p:spPr/>
        <p:txBody>
          <a:bodyPr/>
          <a:lstStyle/>
          <a:p>
            <a:endParaRPr lang="fr-FR"/>
          </a:p>
        </p:txBody>
      </p:sp>
      <p:sp>
        <p:nvSpPr>
          <p:cNvPr id="11" name="Rectangle 10"/>
          <p:cNvSpPr/>
          <p:nvPr/>
        </p:nvSpPr>
        <p:spPr>
          <a:xfrm>
            <a:off x="8518271" y="1328491"/>
            <a:ext cx="1991818" cy="1200329"/>
          </a:xfrm>
          <a:prstGeom prst="rect">
            <a:avLst/>
          </a:prstGeom>
        </p:spPr>
        <p:txBody>
          <a:bodyPr wrap="square">
            <a:spAutoFit/>
          </a:bodyPr>
          <a:lstStyle/>
          <a:p>
            <a:pPr hangingPunct="0"/>
            <a:r>
              <a:rPr lang="fr-FR" dirty="0"/>
              <a:t>Créer un type de point « relais », avec le symbole d’antenne.</a:t>
            </a:r>
          </a:p>
        </p:txBody>
      </p:sp>
    </p:spTree>
    <p:extLst>
      <p:ext uri="{BB962C8B-B14F-4D97-AF65-F5344CB8AC3E}">
        <p14:creationId xmlns:p14="http://schemas.microsoft.com/office/powerpoint/2010/main" val="12011977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Trace GPS</a:t>
            </a:r>
            <a:endParaRPr lang="fr-FR" dirty="0"/>
          </a:p>
        </p:txBody>
      </p:sp>
      <p:sp>
        <p:nvSpPr>
          <p:cNvPr id="3" name="Espace réservé du contenu 2"/>
          <p:cNvSpPr>
            <a:spLocks noGrp="1"/>
          </p:cNvSpPr>
          <p:nvPr>
            <p:ph idx="1"/>
          </p:nvPr>
        </p:nvSpPr>
        <p:spPr/>
        <p:txBody>
          <a:bodyPr>
            <a:normAutofit/>
          </a:bodyPr>
          <a:lstStyle/>
          <a:p>
            <a:pPr hangingPunct="0">
              <a:spcBef>
                <a:spcPts val="0"/>
              </a:spcBef>
            </a:pPr>
            <a:r>
              <a:rPr lang="fr-FR" dirty="0" smtClean="0"/>
              <a:t>Exporter </a:t>
            </a:r>
            <a:r>
              <a:rPr lang="fr-FR" dirty="0"/>
              <a:t>en fichier GPX</a:t>
            </a:r>
          </a:p>
          <a:p>
            <a:endParaRPr lang="fr-FR" dirty="0" smtClean="0"/>
          </a:p>
          <a:p>
            <a:r>
              <a:rPr lang="fr-FR" dirty="0" smtClean="0"/>
              <a:t>Ajout d’une trace sur le GPS</a:t>
            </a:r>
          </a:p>
          <a:p>
            <a:pPr lvl="1"/>
            <a:r>
              <a:rPr lang="fr-FR" dirty="0" smtClean="0"/>
              <a:t>Brancher le GPS en USB</a:t>
            </a:r>
          </a:p>
          <a:p>
            <a:pPr lvl="1"/>
            <a:r>
              <a:rPr lang="fr-FR" dirty="0" smtClean="0"/>
              <a:t>Le GPS est reconnu comme une clé USB</a:t>
            </a:r>
          </a:p>
          <a:p>
            <a:pPr lvl="1"/>
            <a:r>
              <a:rPr lang="fr-FR" dirty="0" smtClean="0"/>
              <a:t>Enregistrer la trace au format GPX</a:t>
            </a:r>
          </a:p>
          <a:p>
            <a:pPr lvl="1"/>
            <a:r>
              <a:rPr lang="fr-FR" dirty="0" smtClean="0"/>
              <a:t>Placer le fichier GPX dans le dossier GPX</a:t>
            </a:r>
          </a:p>
          <a:p>
            <a:pPr lvl="1"/>
            <a:r>
              <a:rPr lang="fr-FR" dirty="0" smtClean="0"/>
              <a:t>Une fois pris en compte par le GPS, le fichier est déplacé dans le dossier /GPS/</a:t>
            </a:r>
            <a:r>
              <a:rPr lang="fr-FR" dirty="0" err="1" smtClean="0"/>
              <a:t>current</a:t>
            </a:r>
            <a:endParaRPr lang="fr-FR" dirty="0"/>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re 9"/>
          <p:cNvSpPr>
            <a:spLocks noGrp="1"/>
          </p:cNvSpPr>
          <p:nvPr>
            <p:ph type="title"/>
          </p:nvPr>
        </p:nvSpPr>
        <p:spPr/>
        <p:txBody>
          <a:bodyPr/>
          <a:lstStyle/>
          <a:p>
            <a:r>
              <a:rPr lang="fr-FR" dirty="0" smtClean="0"/>
              <a:t>Ressources</a:t>
            </a:r>
            <a:endParaRPr lang="fr-FR" dirty="0"/>
          </a:p>
        </p:txBody>
      </p:sp>
      <p:sp>
        <p:nvSpPr>
          <p:cNvPr id="19" name="Espace réservé du contenu 8"/>
          <p:cNvSpPr>
            <a:spLocks noGrp="1"/>
          </p:cNvSpPr>
          <p:nvPr>
            <p:ph idx="1"/>
          </p:nvPr>
        </p:nvSpPr>
        <p:spPr/>
        <p:txBody>
          <a:bodyPr>
            <a:normAutofit/>
          </a:bodyPr>
          <a:lstStyle/>
          <a:p>
            <a:r>
              <a:rPr lang="fr-FR" dirty="0" smtClean="0"/>
              <a:t>Guide « obtenir des cartes »</a:t>
            </a:r>
          </a:p>
          <a:p>
            <a:r>
              <a:rPr lang="fr-FR" dirty="0" smtClean="0"/>
              <a:t>Travaux pratiques</a:t>
            </a:r>
          </a:p>
          <a:p>
            <a:r>
              <a:rPr lang="fr-FR" dirty="0" smtClean="0"/>
              <a:t>Cours de perfectionnement </a:t>
            </a:r>
            <a:r>
              <a:rPr lang="fr-FR" dirty="0" err="1" smtClean="0"/>
              <a:t>GlobalMapper</a:t>
            </a:r>
            <a:endParaRPr lang="fr-FR" dirty="0" smtClean="0"/>
          </a:p>
          <a:p>
            <a:endParaRPr lang="fr-FR" dirty="0"/>
          </a:p>
          <a:p>
            <a:pPr marL="0" indent="0" hangingPunct="0">
              <a:buNone/>
            </a:pPr>
            <a:r>
              <a:rPr lang="fr-FR" u="sng" dirty="0">
                <a:hlinkClick r:id="rId3"/>
              </a:rPr>
              <a:t>https://www.bluemarblegeo.com/knowledgebase/</a:t>
            </a:r>
            <a:endParaRPr lang="fr-FR" dirty="0"/>
          </a:p>
          <a:p>
            <a:pPr marL="0" indent="0" hangingPunct="0">
              <a:buNone/>
            </a:pPr>
            <a:r>
              <a:rPr lang="fr-FR" dirty="0"/>
              <a:t>Documentation de Global Mapper (guide débutant, guide complet, doc </a:t>
            </a:r>
            <a:r>
              <a:rPr lang="fr-FR" dirty="0" err="1"/>
              <a:t>scripting</a:t>
            </a:r>
            <a:r>
              <a:rPr lang="fr-FR" dirty="0" smtClean="0"/>
              <a:t>…)</a:t>
            </a:r>
            <a:endParaRPr lang="fr-FR" dirty="0"/>
          </a:p>
          <a:p>
            <a:pPr marL="0" indent="0" hangingPunct="0">
              <a:buNone/>
            </a:pPr>
            <a:endParaRPr lang="fr-FR" dirty="0"/>
          </a:p>
        </p:txBody>
      </p:sp>
    </p:spTree>
    <p:extLst>
      <p:ext uri="{BB962C8B-B14F-4D97-AF65-F5344CB8AC3E}">
        <p14:creationId xmlns:p14="http://schemas.microsoft.com/office/powerpoint/2010/main" val="4273152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p:cNvPicPr>
            <a:picLocks noChangeAspect="1"/>
          </p:cNvPicPr>
          <p:nvPr/>
        </p:nvPicPr>
        <p:blipFill rotWithShape="1">
          <a:blip r:embed="rId3" cstate="print">
            <a:extLst>
              <a:ext uri="{28A0092B-C50C-407E-A947-70E740481C1C}">
                <a14:useLocalDpi xmlns:a14="http://schemas.microsoft.com/office/drawing/2010/main" val="0"/>
              </a:ext>
            </a:extLst>
          </a:blip>
          <a:srcRect b="10999"/>
          <a:stretch/>
        </p:blipFill>
        <p:spPr>
          <a:xfrm>
            <a:off x="9105186" y="1399491"/>
            <a:ext cx="3066562" cy="5458509"/>
          </a:xfrm>
          <a:prstGeom prst="rect">
            <a:avLst/>
          </a:prstGeom>
          <a:ln>
            <a:solidFill>
              <a:schemeClr val="tx1"/>
            </a:solidFill>
          </a:ln>
        </p:spPr>
      </p:pic>
      <p:pic>
        <p:nvPicPr>
          <p:cNvPr id="6" name="Image 5"/>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9097539" y="2074808"/>
            <a:ext cx="1363332" cy="2410691"/>
          </a:xfrm>
          <a:prstGeom prst="rect">
            <a:avLst/>
          </a:prstGeom>
          <a:ln>
            <a:solidFill>
              <a:schemeClr val="tx1"/>
            </a:solidFill>
          </a:ln>
        </p:spPr>
      </p:pic>
      <p:sp>
        <p:nvSpPr>
          <p:cNvPr id="10" name="Titre 9"/>
          <p:cNvSpPr>
            <a:spLocks noGrp="1"/>
          </p:cNvSpPr>
          <p:nvPr>
            <p:ph type="title"/>
          </p:nvPr>
        </p:nvSpPr>
        <p:spPr/>
        <p:txBody>
          <a:bodyPr/>
          <a:lstStyle/>
          <a:p>
            <a:r>
              <a:rPr lang="fr-FR" dirty="0" smtClean="0"/>
              <a:t>Ressources</a:t>
            </a:r>
            <a:endParaRPr lang="fr-FR" dirty="0"/>
          </a:p>
        </p:txBody>
      </p:sp>
      <p:sp>
        <p:nvSpPr>
          <p:cNvPr id="19" name="Espace réservé du contenu 8"/>
          <p:cNvSpPr>
            <a:spLocks noGrp="1"/>
          </p:cNvSpPr>
          <p:nvPr>
            <p:ph idx="1"/>
          </p:nvPr>
        </p:nvSpPr>
        <p:spPr/>
        <p:txBody>
          <a:bodyPr>
            <a:normAutofit/>
          </a:bodyPr>
          <a:lstStyle/>
          <a:p>
            <a:r>
              <a:rPr lang="fr-FR" sz="4000" dirty="0"/>
              <a:t>Applications mobiles</a:t>
            </a:r>
          </a:p>
          <a:p>
            <a:endParaRPr lang="fr-FR" dirty="0"/>
          </a:p>
          <a:p>
            <a:r>
              <a:rPr lang="fr-FR" dirty="0" err="1" smtClean="0"/>
              <a:t>GlobalMapper</a:t>
            </a:r>
            <a:endParaRPr lang="fr-FR" dirty="0" smtClean="0"/>
          </a:p>
          <a:p>
            <a:r>
              <a:rPr lang="fr-FR" dirty="0" err="1" smtClean="0"/>
              <a:t>AlpineQuest</a:t>
            </a:r>
            <a:endParaRPr lang="fr-FR" dirty="0" smtClean="0"/>
          </a:p>
          <a:p>
            <a:endParaRPr lang="fr-FR" dirty="0"/>
          </a:p>
          <a:p>
            <a:r>
              <a:rPr lang="fr-FR" dirty="0" smtClean="0"/>
              <a:t>Version gratuite</a:t>
            </a:r>
          </a:p>
          <a:p>
            <a:r>
              <a:rPr lang="fr-FR" dirty="0" smtClean="0"/>
              <a:t>Cartes hors ligne</a:t>
            </a:r>
            <a:endParaRPr lang="fr-FR" dirty="0"/>
          </a:p>
        </p:txBody>
      </p:sp>
      <p:pic>
        <p:nvPicPr>
          <p:cNvPr id="7"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604245" y="2153310"/>
            <a:ext cx="2343223" cy="4649316"/>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329775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smtClean="0"/>
              <a:t>GeoSID</a:t>
            </a:r>
            <a:endParaRPr lang="fr-FR" dirty="0"/>
          </a:p>
        </p:txBody>
      </p:sp>
      <p:sp>
        <p:nvSpPr>
          <p:cNvPr id="3" name="Espace réservé du contenu 2"/>
          <p:cNvSpPr>
            <a:spLocks noGrp="1"/>
          </p:cNvSpPr>
          <p:nvPr>
            <p:ph idx="1"/>
          </p:nvPr>
        </p:nvSpPr>
        <p:spPr/>
        <p:txBody>
          <a:bodyPr>
            <a:normAutofit/>
          </a:bodyPr>
          <a:lstStyle/>
          <a:p>
            <a:pPr marL="0" indent="0" hangingPunct="0">
              <a:buNone/>
            </a:pPr>
            <a:r>
              <a:rPr lang="fr-FR" u="sng" dirty="0"/>
              <a:t>http://</a:t>
            </a:r>
            <a:r>
              <a:rPr lang="fr-FR" u="sng" dirty="0" smtClean="0"/>
              <a:t>geosid3.intradef.gouv.fr/</a:t>
            </a:r>
            <a:endParaRPr lang="fr-FR" dirty="0"/>
          </a:p>
          <a:p>
            <a:pPr marL="0" indent="0" hangingPunct="0">
              <a:buNone/>
            </a:pPr>
            <a:r>
              <a:rPr lang="fr-FR" dirty="0"/>
              <a:t> </a:t>
            </a:r>
          </a:p>
          <a:p>
            <a:endParaRPr lang="fr-FR" dirty="0"/>
          </a:p>
        </p:txBody>
      </p:sp>
      <p:pic>
        <p:nvPicPr>
          <p:cNvPr id="14338" name="Picture 2"/>
          <p:cNvPicPr>
            <a:picLocks noChangeAspect="1" noChangeArrowheads="1"/>
          </p:cNvPicPr>
          <p:nvPr/>
        </p:nvPicPr>
        <p:blipFill>
          <a:blip r:embed="rId3"/>
          <a:srcRect/>
          <a:stretch>
            <a:fillRect/>
          </a:stretch>
        </p:blipFill>
        <p:spPr bwMode="auto">
          <a:xfrm>
            <a:off x="1919536" y="2433294"/>
            <a:ext cx="8676456" cy="4415469"/>
          </a:xfrm>
          <a:prstGeom prst="rect">
            <a:avLst/>
          </a:prstGeom>
          <a:noFill/>
          <a:ln w="9525">
            <a:noFill/>
            <a:miter lim="800000"/>
            <a:headEnd/>
            <a:tailEnd/>
          </a:ln>
          <a:effectLst/>
        </p:spPr>
      </p:pic>
    </p:spTree>
    <p:extLst>
      <p:ext uri="{BB962C8B-B14F-4D97-AF65-F5344CB8AC3E}">
        <p14:creationId xmlns:p14="http://schemas.microsoft.com/office/powerpoint/2010/main" val="18090071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smtClean="0"/>
              <a:t>Ressources</a:t>
            </a:r>
            <a:endParaRPr lang="fr-FR" dirty="0"/>
          </a:p>
        </p:txBody>
      </p:sp>
      <p:sp>
        <p:nvSpPr>
          <p:cNvPr id="4" name="Espace réservé du contenu 3"/>
          <p:cNvSpPr>
            <a:spLocks noGrp="1"/>
          </p:cNvSpPr>
          <p:nvPr>
            <p:ph idx="1"/>
          </p:nvPr>
        </p:nvSpPr>
        <p:spPr/>
        <p:txBody>
          <a:bodyPr/>
          <a:lstStyle/>
          <a:p>
            <a:endParaRPr lang="fr-FR"/>
          </a:p>
        </p:txBody>
      </p:sp>
      <p:sp>
        <p:nvSpPr>
          <p:cNvPr id="6" name="Rectangle 5"/>
          <p:cNvSpPr/>
          <p:nvPr/>
        </p:nvSpPr>
        <p:spPr>
          <a:xfrm>
            <a:off x="1578363" y="6138156"/>
            <a:ext cx="9061648" cy="707886"/>
          </a:xfrm>
          <a:prstGeom prst="rect">
            <a:avLst/>
          </a:prstGeom>
        </p:spPr>
        <p:txBody>
          <a:bodyPr wrap="square">
            <a:spAutoFit/>
          </a:bodyPr>
          <a:lstStyle/>
          <a:p>
            <a:pPr hangingPunct="0"/>
            <a:r>
              <a:rPr lang="en-US" sz="2000" u="sng" dirty="0">
                <a:hlinkClick r:id="rId3"/>
              </a:rPr>
              <a:t>https://liveuamap.com/</a:t>
            </a:r>
            <a:r>
              <a:rPr lang="en-US" sz="2000" dirty="0"/>
              <a:t> </a:t>
            </a:r>
            <a:r>
              <a:rPr lang="fr-FR" sz="2000" dirty="0"/>
              <a:t> : Carte interactive montrant les actualités sur les théâtres.</a:t>
            </a:r>
          </a:p>
          <a:p>
            <a:pPr hangingPunct="0"/>
            <a:r>
              <a:rPr lang="fr-FR" sz="2000" u="sng" dirty="0">
                <a:hlinkClick r:id="rId4"/>
              </a:rPr>
              <a:t>https://opencellid.org</a:t>
            </a:r>
            <a:r>
              <a:rPr lang="fr-FR" sz="2000" dirty="0"/>
              <a:t> : Cherche et affiche les BTS</a:t>
            </a:r>
          </a:p>
        </p:txBody>
      </p:sp>
      <p:pic>
        <p:nvPicPr>
          <p:cNvPr id="16386" name="Picture 2"/>
          <p:cNvPicPr>
            <a:picLocks noChangeAspect="1" noChangeArrowheads="1"/>
          </p:cNvPicPr>
          <p:nvPr/>
        </p:nvPicPr>
        <p:blipFill>
          <a:blip r:embed="rId5"/>
          <a:srcRect/>
          <a:stretch>
            <a:fillRect/>
          </a:stretch>
        </p:blipFill>
        <p:spPr bwMode="auto">
          <a:xfrm>
            <a:off x="1524001" y="1285860"/>
            <a:ext cx="6642719" cy="3439284"/>
          </a:xfrm>
          <a:prstGeom prst="rect">
            <a:avLst/>
          </a:prstGeom>
          <a:noFill/>
          <a:ln w="9525">
            <a:noFill/>
            <a:miter lim="800000"/>
            <a:headEnd/>
            <a:tailEnd/>
          </a:ln>
          <a:effectLst/>
        </p:spPr>
      </p:pic>
      <p:pic>
        <p:nvPicPr>
          <p:cNvPr id="5" name="Picture 2"/>
          <p:cNvPicPr>
            <a:picLocks noChangeAspect="1" noChangeArrowheads="1"/>
          </p:cNvPicPr>
          <p:nvPr/>
        </p:nvPicPr>
        <p:blipFill>
          <a:blip r:embed="rId6"/>
          <a:srcRect/>
          <a:stretch>
            <a:fillRect/>
          </a:stretch>
        </p:blipFill>
        <p:spPr bwMode="auto">
          <a:xfrm>
            <a:off x="4873654" y="3538536"/>
            <a:ext cx="5794346" cy="2373216"/>
          </a:xfrm>
          <a:prstGeom prst="rect">
            <a:avLst/>
          </a:prstGeom>
          <a:noFill/>
          <a:ln w="9525">
            <a:noFill/>
            <a:miter lim="800000"/>
            <a:headEnd/>
            <a:tailEnd/>
          </a:ln>
          <a:effectLst/>
        </p:spPr>
      </p:pic>
    </p:spTree>
    <p:extLst>
      <p:ext uri="{BB962C8B-B14F-4D97-AF65-F5344CB8AC3E}">
        <p14:creationId xmlns:p14="http://schemas.microsoft.com/office/powerpoint/2010/main" val="39170434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Exemples d’utilisation</a:t>
            </a:r>
            <a:endParaRPr lang="fr-FR" dirty="0"/>
          </a:p>
        </p:txBody>
      </p:sp>
      <p:sp>
        <p:nvSpPr>
          <p:cNvPr id="3" name="Espace réservé du contenu 2"/>
          <p:cNvSpPr>
            <a:spLocks noGrp="1"/>
          </p:cNvSpPr>
          <p:nvPr>
            <p:ph idx="1"/>
          </p:nvPr>
        </p:nvSpPr>
        <p:spPr/>
        <p:txBody>
          <a:bodyPr/>
          <a:lstStyle/>
          <a:p>
            <a:r>
              <a:rPr lang="fr-FR" dirty="0" smtClean="0"/>
              <a:t>Trace GPS et profil de tracé</a:t>
            </a:r>
            <a:endParaRPr lang="fr-FR" dirty="0"/>
          </a:p>
        </p:txBody>
      </p:sp>
      <p:pic>
        <p:nvPicPr>
          <p:cNvPr id="1026" name="Picture 2"/>
          <p:cNvPicPr>
            <a:picLocks noChangeAspect="1" noChangeArrowheads="1"/>
          </p:cNvPicPr>
          <p:nvPr/>
        </p:nvPicPr>
        <p:blipFill>
          <a:blip r:embed="rId3"/>
          <a:srcRect/>
          <a:stretch>
            <a:fillRect/>
          </a:stretch>
        </p:blipFill>
        <p:spPr bwMode="auto">
          <a:xfrm>
            <a:off x="1524000" y="2387270"/>
            <a:ext cx="9144000" cy="4470731"/>
          </a:xfrm>
          <a:prstGeom prst="rect">
            <a:avLst/>
          </a:prstGeom>
          <a:noFill/>
          <a:ln w="9525">
            <a:solidFill>
              <a:schemeClr val="tx1"/>
            </a:solidFill>
            <a:miter lim="800000"/>
            <a:headEnd/>
            <a:tailEnd/>
          </a:ln>
          <a:effectLst/>
        </p:spPr>
      </p:pic>
    </p:spTree>
    <p:extLst>
      <p:ext uri="{BB962C8B-B14F-4D97-AF65-F5344CB8AC3E}">
        <p14:creationId xmlns:p14="http://schemas.microsoft.com/office/powerpoint/2010/main" val="277204313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Conclusion</a:t>
            </a:r>
            <a:endParaRPr lang="fr-FR" dirty="0"/>
          </a:p>
        </p:txBody>
      </p:sp>
      <p:sp>
        <p:nvSpPr>
          <p:cNvPr id="3" name="Espace réservé du contenu 2"/>
          <p:cNvSpPr>
            <a:spLocks noGrp="1"/>
          </p:cNvSpPr>
          <p:nvPr>
            <p:ph idx="1"/>
          </p:nvPr>
        </p:nvSpPr>
        <p:spPr/>
        <p:txBody>
          <a:bodyPr>
            <a:normAutofit/>
          </a:bodyPr>
          <a:lstStyle/>
          <a:p>
            <a:r>
              <a:rPr lang="fr-FR" dirty="0" smtClean="0"/>
              <a:t>Outil polyvalent et fiable</a:t>
            </a:r>
          </a:p>
          <a:p>
            <a:r>
              <a:rPr lang="fr-FR" dirty="0" smtClean="0"/>
              <a:t>Usage basique facile à appréhender</a:t>
            </a:r>
          </a:p>
          <a:p>
            <a:r>
              <a:rPr lang="fr-FR" dirty="0" smtClean="0"/>
              <a:t>Explorer l’outil pour se simplifier la tâche</a:t>
            </a:r>
            <a:endParaRPr lang="fr-FR" dirty="0"/>
          </a:p>
          <a:p>
            <a:endParaRPr lang="fr-FR" dirty="0" smtClean="0"/>
          </a:p>
          <a:p>
            <a:endParaRPr lang="fr-FR" dirty="0"/>
          </a:p>
          <a:p>
            <a:pPr marL="0" indent="0" algn="ctr">
              <a:buNone/>
            </a:pPr>
            <a:r>
              <a:rPr lang="fr-FR" sz="4000" dirty="0"/>
              <a:t>Questions ?</a:t>
            </a:r>
          </a:p>
        </p:txBody>
      </p:sp>
    </p:spTree>
    <p:extLst>
      <p:ext uri="{BB962C8B-B14F-4D97-AF65-F5344CB8AC3E}">
        <p14:creationId xmlns:p14="http://schemas.microsoft.com/office/powerpoint/2010/main" val="13508597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Exemples d’utilisation</a:t>
            </a:r>
          </a:p>
        </p:txBody>
      </p:sp>
      <p:sp>
        <p:nvSpPr>
          <p:cNvPr id="3" name="Espace réservé du contenu 2"/>
          <p:cNvSpPr>
            <a:spLocks noGrp="1"/>
          </p:cNvSpPr>
          <p:nvPr>
            <p:ph idx="1"/>
          </p:nvPr>
        </p:nvSpPr>
        <p:spPr/>
        <p:txBody>
          <a:bodyPr/>
          <a:lstStyle/>
          <a:p>
            <a:r>
              <a:rPr lang="fr-FR" dirty="0" smtClean="0"/>
              <a:t>Outils relief</a:t>
            </a:r>
            <a:endParaRPr lang="fr-FR" dirty="0"/>
          </a:p>
        </p:txBody>
      </p:sp>
      <p:pic>
        <p:nvPicPr>
          <p:cNvPr id="2051" name="Picture 3"/>
          <p:cNvPicPr>
            <a:picLocks noChangeAspect="1" noChangeArrowheads="1"/>
          </p:cNvPicPr>
          <p:nvPr/>
        </p:nvPicPr>
        <p:blipFill>
          <a:blip r:embed="rId3"/>
          <a:srcRect/>
          <a:stretch>
            <a:fillRect/>
          </a:stretch>
        </p:blipFill>
        <p:spPr bwMode="auto">
          <a:xfrm>
            <a:off x="5524496" y="1714488"/>
            <a:ext cx="5143504" cy="3500440"/>
          </a:xfrm>
          <a:prstGeom prst="rect">
            <a:avLst/>
          </a:prstGeom>
          <a:noFill/>
          <a:ln w="9525">
            <a:solidFill>
              <a:schemeClr val="tx1"/>
            </a:solidFill>
            <a:miter lim="800000"/>
            <a:headEnd/>
            <a:tailEnd/>
          </a:ln>
          <a:effectLst/>
        </p:spPr>
      </p:pic>
      <p:pic>
        <p:nvPicPr>
          <p:cNvPr id="5" name="Image 4"/>
          <p:cNvPicPr>
            <a:picLocks noChangeAspect="1"/>
          </p:cNvPicPr>
          <p:nvPr/>
        </p:nvPicPr>
        <p:blipFill>
          <a:blip r:embed="rId4"/>
          <a:stretch>
            <a:fillRect/>
          </a:stretch>
        </p:blipFill>
        <p:spPr>
          <a:xfrm>
            <a:off x="7320136" y="4675924"/>
            <a:ext cx="4693294" cy="2189462"/>
          </a:xfrm>
          <a:prstGeom prst="rect">
            <a:avLst/>
          </a:prstGeom>
          <a:ln>
            <a:solidFill>
              <a:schemeClr val="tx1"/>
            </a:solidFill>
          </a:ln>
        </p:spPr>
      </p:pic>
      <p:pic>
        <p:nvPicPr>
          <p:cNvPr id="2052" name="Picture 4"/>
          <p:cNvPicPr>
            <a:picLocks noChangeAspect="1" noChangeArrowheads="1"/>
          </p:cNvPicPr>
          <p:nvPr/>
        </p:nvPicPr>
        <p:blipFill>
          <a:blip r:embed="rId5"/>
          <a:srcRect/>
          <a:stretch>
            <a:fillRect/>
          </a:stretch>
        </p:blipFill>
        <p:spPr bwMode="auto">
          <a:xfrm>
            <a:off x="733271" y="2895600"/>
            <a:ext cx="4476750" cy="3962400"/>
          </a:xfrm>
          <a:prstGeom prst="rect">
            <a:avLst/>
          </a:prstGeom>
          <a:noFill/>
          <a:ln w="9525">
            <a:solidFill>
              <a:schemeClr val="tx1"/>
            </a:solidFill>
            <a:miter lim="800000"/>
            <a:headEnd/>
            <a:tailEnd/>
          </a:ln>
          <a:effectLst/>
        </p:spPr>
      </p:pic>
    </p:spTree>
    <p:extLst>
      <p:ext uri="{BB962C8B-B14F-4D97-AF65-F5344CB8AC3E}">
        <p14:creationId xmlns:p14="http://schemas.microsoft.com/office/powerpoint/2010/main" val="113756939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Exemples d’utilisation</a:t>
            </a:r>
          </a:p>
        </p:txBody>
      </p:sp>
      <p:sp>
        <p:nvSpPr>
          <p:cNvPr id="3" name="Espace réservé du contenu 2"/>
          <p:cNvSpPr>
            <a:spLocks noGrp="1"/>
          </p:cNvSpPr>
          <p:nvPr>
            <p:ph idx="1"/>
          </p:nvPr>
        </p:nvSpPr>
        <p:spPr/>
        <p:txBody>
          <a:bodyPr/>
          <a:lstStyle/>
          <a:p>
            <a:r>
              <a:rPr lang="fr-FR" dirty="0" smtClean="0"/>
              <a:t>Situation tactique et technique</a:t>
            </a:r>
            <a:endParaRPr lang="fr-FR" dirty="0"/>
          </a:p>
        </p:txBody>
      </p:sp>
      <p:pic>
        <p:nvPicPr>
          <p:cNvPr id="5" name="Image 4"/>
          <p:cNvPicPr>
            <a:picLocks noChangeAspect="1"/>
          </p:cNvPicPr>
          <p:nvPr/>
        </p:nvPicPr>
        <p:blipFill rotWithShape="1">
          <a:blip r:embed="rId3"/>
          <a:srcRect l="21945" t="12941" b="3530"/>
          <a:stretch/>
        </p:blipFill>
        <p:spPr>
          <a:xfrm>
            <a:off x="1524000" y="2405752"/>
            <a:ext cx="9144000" cy="4455494"/>
          </a:xfrm>
          <a:prstGeom prst="rect">
            <a:avLst/>
          </a:prstGeom>
        </p:spPr>
      </p:pic>
    </p:spTree>
    <p:extLst>
      <p:ext uri="{BB962C8B-B14F-4D97-AF65-F5344CB8AC3E}">
        <p14:creationId xmlns:p14="http://schemas.microsoft.com/office/powerpoint/2010/main" val="92027372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Formats de données</a:t>
            </a:r>
            <a:endParaRPr lang="fr-FR" dirty="0"/>
          </a:p>
        </p:txBody>
      </p:sp>
      <p:sp>
        <p:nvSpPr>
          <p:cNvPr id="4" name="Espace réservé du contenu 3"/>
          <p:cNvSpPr>
            <a:spLocks noGrp="1"/>
          </p:cNvSpPr>
          <p:nvPr>
            <p:ph idx="1"/>
          </p:nvPr>
        </p:nvSpPr>
        <p:spPr/>
        <p:txBody>
          <a:bodyPr/>
          <a:lstStyle/>
          <a:p>
            <a:r>
              <a:rPr lang="fr-FR" dirty="0"/>
              <a:t>RASTER</a:t>
            </a:r>
          </a:p>
          <a:p>
            <a:pPr marL="457200" indent="-457200">
              <a:buFontTx/>
              <a:buChar char="-"/>
            </a:pPr>
            <a:r>
              <a:rPr lang="fr-FR" dirty="0"/>
              <a:t>ORTHO (photos)</a:t>
            </a:r>
          </a:p>
          <a:p>
            <a:pPr marL="457200" indent="-457200">
              <a:buFontTx/>
              <a:buChar char="-"/>
            </a:pPr>
            <a:r>
              <a:rPr lang="fr-FR" dirty="0"/>
              <a:t>SCAN (cartes)</a:t>
            </a:r>
          </a:p>
          <a:p>
            <a:endParaRPr lang="fr-FR" dirty="0"/>
          </a:p>
        </p:txBody>
      </p:sp>
      <p:pic>
        <p:nvPicPr>
          <p:cNvPr id="5123" name="Picture 3"/>
          <p:cNvPicPr>
            <a:picLocks noChangeAspect="1" noChangeArrowheads="1"/>
          </p:cNvPicPr>
          <p:nvPr/>
        </p:nvPicPr>
        <p:blipFill>
          <a:blip r:embed="rId3"/>
          <a:srcRect/>
          <a:stretch>
            <a:fillRect/>
          </a:stretch>
        </p:blipFill>
        <p:spPr bwMode="auto">
          <a:xfrm>
            <a:off x="4952992" y="3578151"/>
            <a:ext cx="4857784" cy="3279850"/>
          </a:xfrm>
          <a:prstGeom prst="rect">
            <a:avLst/>
          </a:prstGeom>
          <a:noFill/>
          <a:ln w="9525">
            <a:solidFill>
              <a:schemeClr val="tx1"/>
            </a:solidFill>
            <a:miter lim="800000"/>
            <a:headEnd/>
            <a:tailEnd/>
          </a:ln>
          <a:effectLst/>
        </p:spPr>
      </p:pic>
      <p:pic>
        <p:nvPicPr>
          <p:cNvPr id="5122" name="Picture 2"/>
          <p:cNvPicPr>
            <a:picLocks noChangeAspect="1" noChangeArrowheads="1"/>
          </p:cNvPicPr>
          <p:nvPr/>
        </p:nvPicPr>
        <p:blipFill>
          <a:blip r:embed="rId4"/>
          <a:srcRect/>
          <a:stretch>
            <a:fillRect/>
          </a:stretch>
        </p:blipFill>
        <p:spPr bwMode="auto">
          <a:xfrm>
            <a:off x="6348394" y="1571613"/>
            <a:ext cx="4319606" cy="3043359"/>
          </a:xfrm>
          <a:prstGeom prst="rect">
            <a:avLst/>
          </a:prstGeom>
          <a:noFill/>
          <a:ln w="9525">
            <a:solidFill>
              <a:schemeClr val="tx1"/>
            </a:solidFill>
            <a:miter lim="800000"/>
            <a:headEnd/>
            <a:tailEnd/>
          </a:ln>
          <a:effectLst/>
        </p:spPr>
      </p:pic>
    </p:spTree>
    <p:extLst>
      <p:ext uri="{BB962C8B-B14F-4D97-AF65-F5344CB8AC3E}">
        <p14:creationId xmlns:p14="http://schemas.microsoft.com/office/powerpoint/2010/main" val="51265843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Formats de données</a:t>
            </a:r>
            <a:endParaRPr lang="fr-FR" dirty="0"/>
          </a:p>
        </p:txBody>
      </p:sp>
      <p:sp>
        <p:nvSpPr>
          <p:cNvPr id="4" name="Espace réservé du contenu 3"/>
          <p:cNvSpPr>
            <a:spLocks noGrp="1"/>
          </p:cNvSpPr>
          <p:nvPr>
            <p:ph idx="1"/>
          </p:nvPr>
        </p:nvSpPr>
        <p:spPr/>
        <p:txBody>
          <a:bodyPr/>
          <a:lstStyle/>
          <a:p>
            <a:r>
              <a:rPr lang="fr-FR" dirty="0"/>
              <a:t>Vecteurs</a:t>
            </a:r>
          </a:p>
          <a:p>
            <a:pPr marL="457200" indent="-457200">
              <a:buFontTx/>
              <a:buChar char="-"/>
            </a:pPr>
            <a:r>
              <a:rPr lang="fr-FR" dirty="0"/>
              <a:t>Points</a:t>
            </a:r>
          </a:p>
          <a:p>
            <a:pPr marL="457200" indent="-457200">
              <a:buFontTx/>
              <a:buChar char="-"/>
            </a:pPr>
            <a:r>
              <a:rPr lang="fr-FR" dirty="0"/>
              <a:t>Lignes</a:t>
            </a:r>
          </a:p>
          <a:p>
            <a:pPr marL="457200" indent="-457200">
              <a:buFontTx/>
              <a:buChar char="-"/>
            </a:pPr>
            <a:r>
              <a:rPr lang="fr-FR" dirty="0"/>
              <a:t>Surfaces</a:t>
            </a:r>
          </a:p>
        </p:txBody>
      </p:sp>
      <p:pic>
        <p:nvPicPr>
          <p:cNvPr id="6146" name="Picture 2"/>
          <p:cNvPicPr>
            <a:picLocks noChangeAspect="1" noChangeArrowheads="1"/>
          </p:cNvPicPr>
          <p:nvPr/>
        </p:nvPicPr>
        <p:blipFill>
          <a:blip r:embed="rId3"/>
          <a:srcRect/>
          <a:stretch>
            <a:fillRect/>
          </a:stretch>
        </p:blipFill>
        <p:spPr bwMode="auto">
          <a:xfrm>
            <a:off x="4452927" y="1785926"/>
            <a:ext cx="5931285" cy="3429024"/>
          </a:xfrm>
          <a:prstGeom prst="rect">
            <a:avLst/>
          </a:prstGeom>
          <a:noFill/>
          <a:ln w="9525">
            <a:noFill/>
            <a:miter lim="800000"/>
            <a:headEnd/>
            <a:tailEnd/>
          </a:ln>
          <a:effectLst/>
        </p:spPr>
      </p:pic>
    </p:spTree>
    <p:extLst>
      <p:ext uri="{BB962C8B-B14F-4D97-AF65-F5344CB8AC3E}">
        <p14:creationId xmlns:p14="http://schemas.microsoft.com/office/powerpoint/2010/main" val="123891710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Formats de données</a:t>
            </a:r>
            <a:endParaRPr lang="fr-FR" dirty="0"/>
          </a:p>
        </p:txBody>
      </p:sp>
      <p:sp>
        <p:nvSpPr>
          <p:cNvPr id="4" name="Espace réservé du contenu 3"/>
          <p:cNvSpPr>
            <a:spLocks noGrp="1"/>
          </p:cNvSpPr>
          <p:nvPr>
            <p:ph idx="1"/>
          </p:nvPr>
        </p:nvSpPr>
        <p:spPr/>
        <p:txBody>
          <a:bodyPr/>
          <a:lstStyle/>
          <a:p>
            <a:r>
              <a:rPr lang="fr-FR" dirty="0"/>
              <a:t>Relief</a:t>
            </a:r>
          </a:p>
          <a:p>
            <a:pPr marL="457200" indent="-457200">
              <a:buFontTx/>
              <a:buChar char="-"/>
            </a:pPr>
            <a:r>
              <a:rPr lang="fr-FR" dirty="0"/>
              <a:t>Modèle Numérique Terrain (DTED)</a:t>
            </a:r>
          </a:p>
          <a:p>
            <a:pPr marL="457200" indent="-457200">
              <a:buFontTx/>
              <a:buChar char="-"/>
            </a:pPr>
            <a:r>
              <a:rPr lang="fr-FR" dirty="0"/>
              <a:t>Modèle Numérique Altitude</a:t>
            </a:r>
          </a:p>
        </p:txBody>
      </p:sp>
      <p:pic>
        <p:nvPicPr>
          <p:cNvPr id="7170" name="Picture 2"/>
          <p:cNvPicPr>
            <a:picLocks noChangeAspect="1" noChangeArrowheads="1"/>
          </p:cNvPicPr>
          <p:nvPr/>
        </p:nvPicPr>
        <p:blipFill>
          <a:blip r:embed="rId3"/>
          <a:srcRect/>
          <a:stretch>
            <a:fillRect/>
          </a:stretch>
        </p:blipFill>
        <p:spPr bwMode="auto">
          <a:xfrm>
            <a:off x="6888088" y="2570801"/>
            <a:ext cx="5050904" cy="3810527"/>
          </a:xfrm>
          <a:prstGeom prst="rect">
            <a:avLst/>
          </a:prstGeom>
          <a:noFill/>
          <a:ln w="9525">
            <a:noFill/>
            <a:miter lim="800000"/>
            <a:headEnd/>
            <a:tailEnd/>
          </a:ln>
          <a:effectLst/>
        </p:spPr>
      </p:pic>
    </p:spTree>
    <p:extLst>
      <p:ext uri="{BB962C8B-B14F-4D97-AF65-F5344CB8AC3E}">
        <p14:creationId xmlns:p14="http://schemas.microsoft.com/office/powerpoint/2010/main" val="3240496578"/>
      </p:ext>
    </p:extLst>
  </p:cSld>
  <p:clrMapOvr>
    <a:masterClrMapping/>
  </p:clrMapOvr>
  <p:timing>
    <p:tnLst>
      <p:par>
        <p:cTn id="1" dur="indefinite" restart="never" nodeType="tmRoot"/>
      </p:par>
    </p:tnLst>
  </p:timing>
</p:sld>
</file>

<file path=ppt/theme/theme1.xml><?xml version="1.0" encoding="utf-8"?>
<a:theme xmlns:a="http://schemas.openxmlformats.org/drawingml/2006/main" name="1_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Thème Office">
  <a:themeElements>
    <a:clrScheme name="Thème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Thème 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hèm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30847</TotalTime>
  <Words>2009</Words>
  <Application>Microsoft Office PowerPoint</Application>
  <PresentationFormat>Grand écran</PresentationFormat>
  <Paragraphs>497</Paragraphs>
  <Slides>40</Slides>
  <Notes>39</Notes>
  <HiddenSlides>0</HiddenSlides>
  <MMClips>0</MMClips>
  <ScaleCrop>false</ScaleCrop>
  <HeadingPairs>
    <vt:vector size="6" baseType="variant">
      <vt:variant>
        <vt:lpstr>Polices utilisées</vt:lpstr>
      </vt:variant>
      <vt:variant>
        <vt:i4>3</vt:i4>
      </vt:variant>
      <vt:variant>
        <vt:lpstr>Thème</vt:lpstr>
      </vt:variant>
      <vt:variant>
        <vt:i4>2</vt:i4>
      </vt:variant>
      <vt:variant>
        <vt:lpstr>Titres des diapositives</vt:lpstr>
      </vt:variant>
      <vt:variant>
        <vt:i4>40</vt:i4>
      </vt:variant>
    </vt:vector>
  </HeadingPairs>
  <TitlesOfParts>
    <vt:vector size="45" baseType="lpstr">
      <vt:lpstr>Arial</vt:lpstr>
      <vt:lpstr>Calibri</vt:lpstr>
      <vt:lpstr>Calibri Light</vt:lpstr>
      <vt:lpstr>1_Thème Office</vt:lpstr>
      <vt:lpstr>2_Thème Office</vt:lpstr>
      <vt:lpstr>Global Mapper</vt:lpstr>
      <vt:lpstr>Plan</vt:lpstr>
      <vt:lpstr>Présentation</vt:lpstr>
      <vt:lpstr>Exemples d’utilisation</vt:lpstr>
      <vt:lpstr>Exemples d’utilisation</vt:lpstr>
      <vt:lpstr>Exemples d’utilisation</vt:lpstr>
      <vt:lpstr>Formats de données</vt:lpstr>
      <vt:lpstr>Formats de données</vt:lpstr>
      <vt:lpstr>Formats de données</vt:lpstr>
      <vt:lpstr>Système de couches</vt:lpstr>
      <vt:lpstr>La projection</vt:lpstr>
      <vt:lpstr>Les coordonnées</vt:lpstr>
      <vt:lpstr>Interface</vt:lpstr>
      <vt:lpstr>Configuration</vt:lpstr>
      <vt:lpstr>Exercices pratiques</vt:lpstr>
      <vt:lpstr>Importer</vt:lpstr>
      <vt:lpstr>Importer</vt:lpstr>
      <vt:lpstr>Importer</vt:lpstr>
      <vt:lpstr>Importer</vt:lpstr>
      <vt:lpstr>Importer</vt:lpstr>
      <vt:lpstr>Exporter</vt:lpstr>
      <vt:lpstr>Importer</vt:lpstr>
      <vt:lpstr>Espace de travail</vt:lpstr>
      <vt:lpstr>Vecteurs</vt:lpstr>
      <vt:lpstr>Création de vecteur</vt:lpstr>
      <vt:lpstr>Vecteurs</vt:lpstr>
      <vt:lpstr>Vecteurs</vt:lpstr>
      <vt:lpstr>Vecteurs</vt:lpstr>
      <vt:lpstr>Vecteurs</vt:lpstr>
      <vt:lpstr>Travail avec le relief</vt:lpstr>
      <vt:lpstr>Travail avec le relief</vt:lpstr>
      <vt:lpstr>Enrichissement des vecteurs</vt:lpstr>
      <vt:lpstr>Importer un symbole</vt:lpstr>
      <vt:lpstr>Créer un style de point</vt:lpstr>
      <vt:lpstr>Trace GPS</vt:lpstr>
      <vt:lpstr>Ressources</vt:lpstr>
      <vt:lpstr>Ressources</vt:lpstr>
      <vt:lpstr>GeoSID</vt:lpstr>
      <vt:lpstr>Ressources</vt:lpstr>
      <vt:lpstr>Conclusion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Diapositive 1</dc:title>
  <dc:creator>exploit</dc:creator>
  <cp:lastModifiedBy>Marty</cp:lastModifiedBy>
  <cp:revision>855</cp:revision>
  <dcterms:created xsi:type="dcterms:W3CDTF">2020-01-14T07:46:33Z</dcterms:created>
  <dcterms:modified xsi:type="dcterms:W3CDTF">2023-01-06T16:49:40Z</dcterms:modified>
</cp:coreProperties>
</file>